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6" r:id="rId3"/>
    <p:sldId id="259" r:id="rId4"/>
    <p:sldId id="260" r:id="rId5"/>
    <p:sldId id="266" r:id="rId6"/>
    <p:sldId id="268" r:id="rId7"/>
    <p:sldId id="274" r:id="rId8"/>
    <p:sldId id="264" r:id="rId9"/>
    <p:sldId id="265" r:id="rId10"/>
    <p:sldId id="271" r:id="rId11"/>
    <p:sldId id="267" r:id="rId12"/>
    <p:sldId id="272" r:id="rId13"/>
    <p:sldId id="273" r:id="rId14"/>
    <p:sldId id="270" r:id="rId15"/>
    <p:sldId id="275" r:id="rId16"/>
    <p:sldId id="269" r:id="rId17"/>
  </p:sldIdLst>
  <p:sldSz cx="10160000" cy="7620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slie Harder" initials="LH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35" autoAdjust="0"/>
    <p:restoredTop sz="92754" autoAdjust="0"/>
  </p:normalViewPr>
  <p:slideViewPr>
    <p:cSldViewPr>
      <p:cViewPr varScale="1">
        <p:scale>
          <a:sx n="93" d="100"/>
          <a:sy n="93" d="100"/>
        </p:scale>
        <p:origin x="-59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ECE55-C051-AC46-9C37-3095C7FD98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482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AAAC1A-9AF8-B343-91B1-7CA98F58CA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458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676275"/>
            <a:ext cx="2159000" cy="60975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676275"/>
            <a:ext cx="6324600" cy="60975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1EE56-C102-6644-97CD-BD273D2BB0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08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4855EC-2A0E-BA42-AB6D-C141DE871E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529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DC0E7-F02D-3544-88FC-4BD50AAFA8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690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200275"/>
            <a:ext cx="4241800" cy="4573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6200" y="2200275"/>
            <a:ext cx="4241800" cy="4573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280A16-4857-6C47-9BCF-7C2776CD6B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349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67546A-A99F-4F46-8FAC-26704CD5FE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54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A5B58A-909C-D746-947E-FF91B6FEF8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236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168BBA-D79E-5C45-BE91-E12A4671AF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719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5FBDA5-4F75-324B-989C-35608AA81D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618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A18544-1317-F244-97B4-94CAD457D5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893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5000"/>
            <a:lum/>
          </a:blip>
          <a:srcRect/>
          <a:stretch>
            <a:fillRect l="5000" r="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676275"/>
            <a:ext cx="8636000" cy="127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200275"/>
            <a:ext cx="8636000" cy="457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942138"/>
            <a:ext cx="2117725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70275" y="6942138"/>
            <a:ext cx="3219450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80275" y="6942138"/>
            <a:ext cx="2119313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cs typeface="+mn-cs"/>
              </a:defRPr>
            </a:lvl1pPr>
          </a:lstStyle>
          <a:p>
            <a:pPr>
              <a:defRPr/>
            </a:pPr>
            <a:fld id="{7269D64E-DBA6-084F-8CD2-90CBD72855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8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9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video" Target="https://www.youtube.com/embed/KNAgKhpAEPg" TargetMode="Externa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8.jpeg"/><Relationship Id="rId5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4" Type="http://schemas.openxmlformats.org/officeDocument/2006/relationships/image" Target="../media/image16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ctrTitle"/>
          </p:nvPr>
        </p:nvSpPr>
        <p:spPr>
          <a:xfrm>
            <a:off x="3784600" y="1676400"/>
            <a:ext cx="6176962" cy="2590800"/>
          </a:xfrm>
        </p:spPr>
        <p:txBody>
          <a:bodyPr lIns="0" tIns="0" rIns="0" bIns="0"/>
          <a:lstStyle/>
          <a:p>
            <a:pPr algn="l" eaLnBrk="1" hangingPunct="1">
              <a:lnSpc>
                <a:spcPct val="95000"/>
              </a:lnSpc>
            </a:pPr>
            <a:r>
              <a:rPr lang="en-US" sz="6700" dirty="0">
                <a:solidFill>
                  <a:srgbClr val="000000"/>
                </a:solidFill>
                <a:latin typeface="Arial" charset="0"/>
              </a:rPr>
              <a:t>Tau Beta Pi</a:t>
            </a:r>
            <a:br>
              <a:rPr lang="en-US" sz="6700" dirty="0">
                <a:solidFill>
                  <a:srgbClr val="000000"/>
                </a:solidFill>
                <a:latin typeface="Arial" charset="0"/>
              </a:rPr>
            </a:br>
            <a:r>
              <a:rPr lang="en-US" sz="4900" dirty="0">
                <a:solidFill>
                  <a:srgbClr val="000000"/>
                </a:solidFill>
                <a:latin typeface="Arial" charset="0"/>
              </a:rPr>
              <a:t>Initiate Pizza Party &amp; Information Session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812800" y="5130800"/>
            <a:ext cx="8547100" cy="1254125"/>
          </a:xfrm>
        </p:spPr>
        <p:txBody>
          <a:bodyPr lIns="0" tIns="0" rIns="0" bIns="0"/>
          <a:lstStyle/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sz="4000" dirty="0">
                <a:solidFill>
                  <a:srgbClr val="898989"/>
                </a:solidFill>
                <a:latin typeface="Arial" charset="0"/>
              </a:rPr>
              <a:t>Thursday, September 20, 2018</a:t>
            </a:r>
          </a:p>
        </p:txBody>
      </p:sp>
      <p:pic>
        <p:nvPicPr>
          <p:cNvPr id="1433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080250"/>
            <a:ext cx="101600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1692275"/>
            <a:ext cx="3333750" cy="339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1"/>
          <p:cNvSpPr>
            <a:spLocks noGrp="1" noChangeArrowheads="1"/>
          </p:cNvSpPr>
          <p:nvPr>
            <p:ph type="ctrTitle"/>
          </p:nvPr>
        </p:nvSpPr>
        <p:spPr>
          <a:xfrm>
            <a:off x="0" y="381000"/>
            <a:ext cx="10159999" cy="1165225"/>
          </a:xfrm>
        </p:spPr>
        <p:txBody>
          <a:bodyPr lIns="0" tIns="0" rIns="0" bIns="0"/>
          <a:lstStyle/>
          <a:p>
            <a:pPr eaLnBrk="1" hangingPunct="1">
              <a:lnSpc>
                <a:spcPct val="95000"/>
              </a:lnSpc>
            </a:pPr>
            <a:r>
              <a:rPr lang="en-US" sz="4900" dirty="0">
                <a:solidFill>
                  <a:srgbClr val="000000"/>
                </a:solidFill>
                <a:latin typeface="Arial" charset="0"/>
              </a:rPr>
              <a:t>Initiation Process Explanations</a:t>
            </a:r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279400" y="1828800"/>
            <a:ext cx="9144000" cy="5267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685800" lvl="1" indent="-571500" eaLnBrk="1" hangingPunct="1">
              <a:lnSpc>
                <a:spcPct val="95000"/>
              </a:lnSpc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rgbClr val="000000"/>
                </a:solidFill>
                <a:latin typeface="Arial" charset="0"/>
              </a:rPr>
              <a:t>Engineering Futures Session</a:t>
            </a:r>
          </a:p>
          <a:p>
            <a:pPr marL="1371600" lvl="2" indent="-571500" eaLnBrk="1" hangingPunct="1">
              <a:lnSpc>
                <a:spcPct val="95000"/>
              </a:lnSpc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</a:pPr>
            <a:endParaRPr lang="en-US" sz="3600" dirty="0">
              <a:solidFill>
                <a:srgbClr val="000000"/>
              </a:solidFill>
              <a:latin typeface="Arial" charset="0"/>
            </a:endParaRPr>
          </a:p>
          <a:p>
            <a:pPr marL="685800" lvl="1" indent="-571500" eaLnBrk="1" hangingPunct="1">
              <a:lnSpc>
                <a:spcPct val="95000"/>
              </a:lnSpc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</a:pPr>
            <a:endParaRPr lang="en-US" sz="3600" dirty="0">
              <a:solidFill>
                <a:srgbClr val="000000"/>
              </a:solidFill>
              <a:latin typeface="Arial" charset="0"/>
            </a:endParaRPr>
          </a:p>
          <a:p>
            <a:pPr marL="685800" lvl="1" indent="-571500" eaLnBrk="1" hangingPunct="1">
              <a:lnSpc>
                <a:spcPct val="95000"/>
              </a:lnSpc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</a:pPr>
            <a:endParaRPr lang="en-US" sz="3600" dirty="0">
              <a:solidFill>
                <a:srgbClr val="000000"/>
              </a:solidFill>
              <a:latin typeface="Arial" charset="0"/>
            </a:endParaRPr>
          </a:p>
          <a:p>
            <a:pPr marL="685800" lvl="1" indent="-571500" eaLnBrk="1" hangingPunct="1">
              <a:lnSpc>
                <a:spcPct val="95000"/>
              </a:lnSpc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</a:pPr>
            <a:endParaRPr lang="en-US" sz="3600" dirty="0">
              <a:solidFill>
                <a:srgbClr val="000000"/>
              </a:solidFill>
              <a:latin typeface="Arial" charset="0"/>
            </a:endParaRPr>
          </a:p>
          <a:p>
            <a:pPr marL="685800" lvl="1" indent="-571500" eaLnBrk="1" hangingPunct="1">
              <a:lnSpc>
                <a:spcPct val="95000"/>
              </a:lnSpc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rgbClr val="000000"/>
                </a:solidFill>
                <a:latin typeface="Arial" charset="0"/>
              </a:rPr>
              <a:t>Bent Polishing</a:t>
            </a:r>
          </a:p>
          <a:p>
            <a:pPr marL="685800" lvl="1" indent="-571500" eaLnBrk="1" hangingPunct="1">
              <a:lnSpc>
                <a:spcPct val="95000"/>
              </a:lnSpc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</a:pPr>
            <a:endParaRPr lang="en-US" sz="3600" dirty="0">
              <a:solidFill>
                <a:srgbClr val="000000"/>
              </a:solidFill>
              <a:latin typeface="Arial" charset="0"/>
            </a:endParaRPr>
          </a:p>
          <a:p>
            <a:pPr marL="685800" lvl="1" indent="-571500" eaLnBrk="1" hangingPunct="1">
              <a:lnSpc>
                <a:spcPct val="95000"/>
              </a:lnSpc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</a:pPr>
            <a:endParaRPr lang="en-US" sz="3600" dirty="0">
              <a:solidFill>
                <a:srgbClr val="000000"/>
              </a:solidFill>
              <a:latin typeface="Arial" charset="0"/>
            </a:endParaRPr>
          </a:p>
          <a:p>
            <a:pPr marL="685800" lvl="1" indent="-571500" eaLnBrk="1" hangingPunct="1">
              <a:lnSpc>
                <a:spcPct val="95000"/>
              </a:lnSpc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</a:pPr>
            <a:endParaRPr lang="en-US" sz="3600" dirty="0">
              <a:solidFill>
                <a:srgbClr val="000000"/>
              </a:solidFill>
              <a:latin typeface="Arial" charset="0"/>
            </a:endParaRPr>
          </a:p>
          <a:p>
            <a:pPr marL="685800" lvl="1" indent="-571500" eaLnBrk="1" hangingPunct="1">
              <a:lnSpc>
                <a:spcPct val="95000"/>
              </a:lnSpc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rgbClr val="000000"/>
                </a:solidFill>
                <a:latin typeface="Arial" charset="0"/>
              </a:rPr>
              <a:t>Quiz</a:t>
            </a:r>
          </a:p>
        </p:txBody>
      </p:sp>
    </p:spTree>
    <p:extLst>
      <p:ext uri="{BB962C8B-B14F-4D97-AF65-F5344CB8AC3E}">
        <p14:creationId xmlns:p14="http://schemas.microsoft.com/office/powerpoint/2010/main" val="29886809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ChangeArrowheads="1"/>
          </p:cNvSpPr>
          <p:nvPr>
            <p:ph type="ctrTitle"/>
          </p:nvPr>
        </p:nvSpPr>
        <p:spPr>
          <a:xfrm>
            <a:off x="0" y="381000"/>
            <a:ext cx="10159999" cy="1165225"/>
          </a:xfrm>
        </p:spPr>
        <p:txBody>
          <a:bodyPr lIns="0" tIns="0" rIns="0" bIns="0"/>
          <a:lstStyle/>
          <a:p>
            <a:pPr eaLnBrk="1" hangingPunct="1">
              <a:lnSpc>
                <a:spcPct val="95000"/>
              </a:lnSpc>
            </a:pPr>
            <a:r>
              <a:rPr lang="en-US" sz="4900" dirty="0">
                <a:solidFill>
                  <a:srgbClr val="000000"/>
                </a:solidFill>
                <a:latin typeface="Arial" charset="0"/>
              </a:rPr>
              <a:t>Where does my initiation fee go?</a:t>
            </a:r>
          </a:p>
        </p:txBody>
      </p:sp>
      <p:sp>
        <p:nvSpPr>
          <p:cNvPr id="24579" name="Text Box 4"/>
          <p:cNvSpPr txBox="1">
            <a:spLocks noChangeArrowheads="1"/>
          </p:cNvSpPr>
          <p:nvPr/>
        </p:nvSpPr>
        <p:spPr bwMode="auto">
          <a:xfrm>
            <a:off x="508000" y="1905000"/>
            <a:ext cx="9144000" cy="6055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572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114300" lvl="1" indent="0" algn="ctr" eaLnBrk="1" hangingPunct="1">
              <a:lnSpc>
                <a:spcPct val="95000"/>
              </a:lnSpc>
              <a:buClr>
                <a:srgbClr val="000000"/>
              </a:buClr>
              <a:buSzPct val="100000"/>
            </a:pPr>
            <a:r>
              <a:rPr lang="en-US" sz="3100" b="1" dirty="0">
                <a:solidFill>
                  <a:srgbClr val="000000"/>
                </a:solidFill>
                <a:latin typeface="Arial" charset="0"/>
              </a:rPr>
              <a:t>One time $90.00 fee makes you a life member of Tau Beta Pi!</a:t>
            </a:r>
          </a:p>
          <a:p>
            <a:pPr marL="114300" lvl="1" indent="0" eaLnBrk="1" hangingPunct="1">
              <a:lnSpc>
                <a:spcPct val="95000"/>
              </a:lnSpc>
              <a:buClr>
                <a:srgbClr val="000000"/>
              </a:buClr>
              <a:buSzPct val="100000"/>
            </a:pPr>
            <a:endParaRPr lang="en-US" sz="1600" b="1" dirty="0"/>
          </a:p>
          <a:p>
            <a:pPr marL="114300" lvl="1" indent="0" eaLnBrk="1" hangingPunct="1">
              <a:lnSpc>
                <a:spcPct val="95000"/>
              </a:lnSpc>
              <a:buClr>
                <a:srgbClr val="000000"/>
              </a:buClr>
              <a:buSzPct val="100000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$55.00 of fee goes to National Headquarters, includes:</a:t>
            </a:r>
            <a:endParaRPr lang="en-US" sz="2800" dirty="0"/>
          </a:p>
          <a:p>
            <a:pPr marL="571500" lvl="2" indent="0" eaLnBrk="1" hangingPunct="1">
              <a:lnSpc>
                <a:spcPct val="95000"/>
              </a:lnSpc>
              <a:buClr>
                <a:srgbClr val="000000"/>
              </a:buClr>
              <a:buSzPct val="80000"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Membership Certificate, Key and Card</a:t>
            </a:r>
          </a:p>
          <a:p>
            <a:pPr marL="571500" lvl="2" indent="0" eaLnBrk="1" hangingPunct="1">
              <a:lnSpc>
                <a:spcPct val="95000"/>
              </a:lnSpc>
              <a:buClr>
                <a:srgbClr val="000000"/>
              </a:buClr>
              <a:buSzPct val="80000"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4-year subscription to </a:t>
            </a:r>
            <a:r>
              <a:rPr lang="en-US" i="1" dirty="0">
                <a:solidFill>
                  <a:srgbClr val="000000"/>
                </a:solidFill>
                <a:latin typeface="Arial" charset="0"/>
              </a:rPr>
              <a:t>The Bent</a:t>
            </a:r>
          </a:p>
          <a:p>
            <a:pPr marL="571500" lvl="2" indent="0" eaLnBrk="1" hangingPunct="1">
              <a:lnSpc>
                <a:spcPct val="95000"/>
              </a:lnSpc>
              <a:buClr>
                <a:srgbClr val="000000"/>
              </a:buClr>
              <a:buSzPct val="80000"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National Convention Assessment</a:t>
            </a:r>
          </a:p>
          <a:p>
            <a:pPr marL="571500" lvl="2" indent="0" eaLnBrk="1" hangingPunct="1">
              <a:lnSpc>
                <a:spcPct val="95000"/>
              </a:lnSpc>
              <a:buClr>
                <a:srgbClr val="000000"/>
              </a:buClr>
              <a:buSzPct val="80000"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Expenses of the Tau Beta Pi Association</a:t>
            </a:r>
          </a:p>
          <a:p>
            <a:pPr marL="571500" lvl="2" indent="0" eaLnBrk="1" hangingPunct="1">
              <a:lnSpc>
                <a:spcPct val="95000"/>
              </a:lnSpc>
              <a:buClr>
                <a:srgbClr val="000000"/>
              </a:buClr>
              <a:buSzPct val="80000"/>
            </a:pPr>
            <a:endParaRPr lang="en-US" sz="1600" dirty="0"/>
          </a:p>
          <a:p>
            <a:pPr marL="114300" lvl="1" indent="0" eaLnBrk="1" hangingPunct="1">
              <a:lnSpc>
                <a:spcPct val="95000"/>
              </a:lnSpc>
              <a:buClr>
                <a:srgbClr val="000000"/>
              </a:buClr>
              <a:buSzPct val="100000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$35.00 of fee stays with Iowa Alpha to support:</a:t>
            </a:r>
            <a:endParaRPr lang="en-US" sz="2800" dirty="0"/>
          </a:p>
          <a:p>
            <a:pPr marL="571500" lvl="2" indent="0" eaLnBrk="1" hangingPunct="1">
              <a:lnSpc>
                <a:spcPct val="95000"/>
              </a:lnSpc>
              <a:buClr>
                <a:srgbClr val="000000"/>
              </a:buClr>
              <a:buSzPct val="80000"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Initiation Supplies and Materials</a:t>
            </a:r>
            <a:endParaRPr lang="en-US" dirty="0"/>
          </a:p>
          <a:p>
            <a:pPr marL="571500" lvl="2" indent="0" eaLnBrk="1" hangingPunct="1">
              <a:lnSpc>
                <a:spcPct val="95000"/>
              </a:lnSpc>
              <a:buClr>
                <a:srgbClr val="000000"/>
              </a:buClr>
              <a:buSzPct val="80000"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Cost of Initiation Ceremony &amp; Banquet</a:t>
            </a:r>
          </a:p>
          <a:p>
            <a:pPr marL="571500" lvl="2" indent="0" eaLnBrk="1" hangingPunct="1">
              <a:lnSpc>
                <a:spcPct val="95000"/>
              </a:lnSpc>
              <a:buClr>
                <a:srgbClr val="000000"/>
              </a:buClr>
              <a:buSzPct val="80000"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Food for Engineering Futures participants</a:t>
            </a:r>
            <a:endParaRPr lang="en-US" dirty="0"/>
          </a:p>
          <a:p>
            <a:pPr marL="571500" lvl="2" indent="0" eaLnBrk="1" hangingPunct="1">
              <a:lnSpc>
                <a:spcPct val="95000"/>
              </a:lnSpc>
              <a:buClr>
                <a:srgbClr val="000000"/>
              </a:buClr>
              <a:buSzPct val="80000"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Food for Information session and FAC</a:t>
            </a:r>
            <a:endParaRPr lang="en-US" dirty="0"/>
          </a:p>
          <a:p>
            <a:pPr marL="571500" lvl="2" indent="0" eaLnBrk="1" hangingPunct="1">
              <a:lnSpc>
                <a:spcPct val="95000"/>
              </a:lnSpc>
              <a:buClr>
                <a:srgbClr val="000000"/>
              </a:buClr>
              <a:buSzPct val="80000"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Funding of Chapter Outreach activities</a:t>
            </a:r>
          </a:p>
          <a:p>
            <a:pPr marL="571500" lvl="2" indent="0" eaLnBrk="1" hangingPunct="1">
              <a:lnSpc>
                <a:spcPct val="95000"/>
              </a:lnSpc>
              <a:buClr>
                <a:srgbClr val="000000"/>
              </a:buClr>
              <a:buSzPct val="80000"/>
            </a:pPr>
            <a:endParaRPr lang="en-US" dirty="0">
              <a:solidFill>
                <a:srgbClr val="000000"/>
              </a:solidFill>
              <a:latin typeface="Arial" charset="0"/>
            </a:endParaRPr>
          </a:p>
          <a:p>
            <a:pPr marL="571500" lvl="2" indent="0" eaLnBrk="1" hangingPunct="1">
              <a:lnSpc>
                <a:spcPct val="95000"/>
              </a:lnSpc>
              <a:buClr>
                <a:srgbClr val="000000"/>
              </a:buClr>
              <a:buSzPct val="80000"/>
            </a:pP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8213" y="4755780"/>
            <a:ext cx="2743200" cy="27432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ctrTitle"/>
          </p:nvPr>
        </p:nvSpPr>
        <p:spPr>
          <a:xfrm>
            <a:off x="1169194" y="457200"/>
            <a:ext cx="7700962" cy="1168400"/>
          </a:xfrm>
        </p:spPr>
        <p:txBody>
          <a:bodyPr lIns="0" tIns="0" rIns="0" bIns="0"/>
          <a:lstStyle/>
          <a:p>
            <a:pPr eaLnBrk="1" hangingPunct="1">
              <a:lnSpc>
                <a:spcPct val="95000"/>
              </a:lnSpc>
            </a:pPr>
            <a:r>
              <a:rPr lang="en-US" sz="4900" dirty="0">
                <a:solidFill>
                  <a:srgbClr val="000000"/>
                </a:solidFill>
                <a:latin typeface="Arial" charset="0"/>
              </a:rPr>
              <a:t>Benefits of Membership</a:t>
            </a:r>
          </a:p>
        </p:txBody>
      </p:sp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431800" y="1997075"/>
            <a:ext cx="9175750" cy="353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572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1" eaLnBrk="1" hangingPunct="1">
              <a:lnSpc>
                <a:spcPct val="95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ct val="100000"/>
              <a:buFontTx/>
              <a:buChar char="•"/>
            </a:pPr>
            <a:r>
              <a:rPr lang="en-US" sz="3100" dirty="0">
                <a:solidFill>
                  <a:srgbClr val="000000"/>
                </a:solidFill>
                <a:latin typeface="Arial" charset="0"/>
              </a:rPr>
              <a:t>Tau Beta Pi Graduate </a:t>
            </a:r>
            <a:r>
              <a:rPr lang="en-US" sz="3100" b="1" dirty="0">
                <a:solidFill>
                  <a:srgbClr val="000000"/>
                </a:solidFill>
                <a:latin typeface="Arial" charset="0"/>
              </a:rPr>
              <a:t>Fellowships</a:t>
            </a:r>
            <a:r>
              <a:rPr lang="en-US" sz="3100" dirty="0">
                <a:solidFill>
                  <a:srgbClr val="000000"/>
                </a:solidFill>
                <a:latin typeface="Arial" charset="0"/>
              </a:rPr>
              <a:t> ($10,000) and Undergraduate </a:t>
            </a:r>
            <a:r>
              <a:rPr lang="en-US" sz="3100" b="1" dirty="0">
                <a:solidFill>
                  <a:srgbClr val="000000"/>
                </a:solidFill>
                <a:latin typeface="Arial" charset="0"/>
              </a:rPr>
              <a:t>Scholarships</a:t>
            </a:r>
            <a:r>
              <a:rPr lang="en-US" sz="3100" dirty="0">
                <a:solidFill>
                  <a:srgbClr val="000000"/>
                </a:solidFill>
                <a:latin typeface="Arial" charset="0"/>
              </a:rPr>
              <a:t> ($2000) available </a:t>
            </a:r>
            <a:endParaRPr lang="en-US" dirty="0"/>
          </a:p>
          <a:p>
            <a:pPr lvl="2" eaLnBrk="1" hangingPunct="1">
              <a:lnSpc>
                <a:spcPct val="95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 charset="0"/>
              <a:buChar char="o"/>
            </a:pPr>
            <a:r>
              <a:rPr lang="en-US" sz="2700" dirty="0">
                <a:solidFill>
                  <a:srgbClr val="000000"/>
                </a:solidFill>
                <a:latin typeface="Arial" charset="0"/>
              </a:rPr>
              <a:t>5 scholarship awarded to IA A members in 2018</a:t>
            </a:r>
          </a:p>
          <a:p>
            <a:pPr lvl="2" eaLnBrk="1" hangingPunct="1">
              <a:lnSpc>
                <a:spcPct val="95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 charset="0"/>
              <a:buChar char="o"/>
            </a:pPr>
            <a:endParaRPr lang="en-US" sz="1200" dirty="0">
              <a:solidFill>
                <a:srgbClr val="000000"/>
              </a:solidFill>
              <a:latin typeface="Arial" charset="0"/>
            </a:endParaRPr>
          </a:p>
          <a:p>
            <a:pPr lvl="1" eaLnBrk="1" hangingPunct="1">
              <a:lnSpc>
                <a:spcPct val="95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ct val="100000"/>
              <a:buFontTx/>
              <a:buChar char="•"/>
            </a:pPr>
            <a:r>
              <a:rPr lang="en-US" sz="3100" b="1" dirty="0">
                <a:solidFill>
                  <a:srgbClr val="000000"/>
                </a:solidFill>
                <a:latin typeface="Arial" charset="0"/>
              </a:rPr>
              <a:t>Tau Beta Pi Job Board</a:t>
            </a:r>
          </a:p>
          <a:p>
            <a:pPr lvl="1" eaLnBrk="1" hangingPunct="1">
              <a:lnSpc>
                <a:spcPct val="95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ct val="100000"/>
              <a:buFontTx/>
              <a:buChar char="•"/>
            </a:pPr>
            <a:endParaRPr lang="en-US" sz="1200" b="1" dirty="0">
              <a:solidFill>
                <a:srgbClr val="000000"/>
              </a:solidFill>
              <a:latin typeface="Arial" charset="0"/>
            </a:endParaRPr>
          </a:p>
          <a:p>
            <a:pPr lvl="1" eaLnBrk="1" hangingPunct="1">
              <a:lnSpc>
                <a:spcPct val="95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ct val="100000"/>
              <a:buFontTx/>
              <a:buChar char="•"/>
            </a:pPr>
            <a:r>
              <a:rPr lang="en-US" sz="3100" b="1" dirty="0">
                <a:solidFill>
                  <a:srgbClr val="000000"/>
                </a:solidFill>
                <a:latin typeface="Arial" charset="0"/>
              </a:rPr>
              <a:t>Leadership opportunities</a:t>
            </a:r>
            <a:endParaRPr lang="en-US" b="1" dirty="0"/>
          </a:p>
          <a:p>
            <a:pPr lvl="2" eaLnBrk="1" hangingPunct="1">
              <a:lnSpc>
                <a:spcPct val="95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 charset="0"/>
              <a:buChar char="o"/>
            </a:pPr>
            <a:r>
              <a:rPr lang="en-US" sz="2700" dirty="0">
                <a:solidFill>
                  <a:srgbClr val="000000"/>
                </a:solidFill>
                <a:latin typeface="Arial" charset="0"/>
              </a:rPr>
              <a:t>Cabinet Positions</a:t>
            </a:r>
            <a:endParaRPr lang="en-US" dirty="0"/>
          </a:p>
          <a:p>
            <a:pPr lvl="2" eaLnBrk="1" hangingPunct="1">
              <a:lnSpc>
                <a:spcPct val="95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 charset="0"/>
              <a:buChar char="o"/>
            </a:pPr>
            <a:r>
              <a:rPr lang="en-US" sz="2700" dirty="0">
                <a:solidFill>
                  <a:srgbClr val="000000"/>
                </a:solidFill>
                <a:latin typeface="Arial" charset="0"/>
              </a:rPr>
              <a:t>Small Group Leaders</a:t>
            </a:r>
            <a:endParaRPr lang="en-US" sz="31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1800" y="5181600"/>
            <a:ext cx="51054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>
              <a:buFont typeface="Arial"/>
              <a:buChar char="•"/>
            </a:pPr>
            <a:endParaRPr lang="en-US" sz="3100" b="1" dirty="0">
              <a:solidFill>
                <a:srgbClr val="000000"/>
              </a:solidFill>
              <a:latin typeface="Arial" charset="0"/>
            </a:endParaRPr>
          </a:p>
          <a:p>
            <a:pPr lvl="1" indent="-457200">
              <a:buFont typeface="Arial"/>
              <a:buChar char="•"/>
            </a:pPr>
            <a:r>
              <a:rPr lang="en-US" sz="3100" b="1" dirty="0">
                <a:solidFill>
                  <a:srgbClr val="000000"/>
                </a:solidFill>
                <a:latin typeface="Arial" charset="0"/>
              </a:rPr>
              <a:t>FE and PE test preparation materials</a:t>
            </a:r>
          </a:p>
          <a:p>
            <a:pPr lvl="1" indent="-457200">
              <a:buFont typeface="Arial"/>
              <a:buChar char="•"/>
            </a:pPr>
            <a:endParaRPr lang="en-US" sz="1200" b="1" dirty="0">
              <a:solidFill>
                <a:srgbClr val="000000"/>
              </a:solidFill>
              <a:latin typeface="Arial" charset="0"/>
            </a:endParaRPr>
          </a:p>
          <a:p>
            <a:pPr lvl="1" indent="-457200">
              <a:buFont typeface="Arial"/>
              <a:buChar char="•"/>
            </a:pPr>
            <a:r>
              <a:rPr lang="en-US" sz="3100" b="1" dirty="0">
                <a:solidFill>
                  <a:srgbClr val="000000"/>
                </a:solidFill>
                <a:latin typeface="Arial" charset="0"/>
              </a:rPr>
              <a:t> Graduation Stoles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7980" y="4267200"/>
            <a:ext cx="3843866" cy="28829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793945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ctrTitle"/>
          </p:nvPr>
        </p:nvSpPr>
        <p:spPr>
          <a:xfrm>
            <a:off x="-26572" y="346869"/>
            <a:ext cx="10186572" cy="1168400"/>
          </a:xfrm>
        </p:spPr>
        <p:txBody>
          <a:bodyPr lIns="0" tIns="0" rIns="0" bIns="0"/>
          <a:lstStyle/>
          <a:p>
            <a:pPr eaLnBrk="1" hangingPunct="1">
              <a:lnSpc>
                <a:spcPct val="95000"/>
              </a:lnSpc>
            </a:pPr>
            <a:r>
              <a:rPr lang="en-US" sz="4900" dirty="0">
                <a:solidFill>
                  <a:srgbClr val="000000"/>
                </a:solidFill>
                <a:latin typeface="Arial" charset="0"/>
              </a:rPr>
              <a:t>Benefits of Membership</a:t>
            </a:r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240488" y="1761753"/>
            <a:ext cx="8229600" cy="6213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572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571500" lvl="1" indent="-457200" eaLnBrk="1" hangingPunct="1">
              <a:lnSpc>
                <a:spcPct val="95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3100" b="1" dirty="0">
                <a:solidFill>
                  <a:srgbClr val="000000"/>
                </a:solidFill>
                <a:latin typeface="Arial" charset="0"/>
              </a:rPr>
              <a:t>Networking</a:t>
            </a:r>
            <a:r>
              <a:rPr lang="en-US" sz="3100" dirty="0">
                <a:solidFill>
                  <a:srgbClr val="000000"/>
                </a:solidFill>
                <a:latin typeface="Arial" charset="0"/>
              </a:rPr>
              <a:t>:</a:t>
            </a:r>
            <a:endParaRPr lang="en-US" dirty="0"/>
          </a:p>
          <a:p>
            <a:pPr lvl="2" eaLnBrk="1" hangingPunct="1">
              <a:lnSpc>
                <a:spcPct val="95000"/>
              </a:lnSpc>
              <a:buClr>
                <a:srgbClr val="000000"/>
              </a:buClr>
              <a:buSzPct val="80000"/>
              <a:buFont typeface="Courier New" charset="0"/>
              <a:buChar char="o"/>
            </a:pPr>
            <a:r>
              <a:rPr lang="en-US" sz="2700" dirty="0">
                <a:solidFill>
                  <a:srgbClr val="000000"/>
                </a:solidFill>
                <a:latin typeface="Arial" charset="0"/>
              </a:rPr>
              <a:t>Jobs</a:t>
            </a:r>
            <a:endParaRPr lang="en-US" dirty="0"/>
          </a:p>
          <a:p>
            <a:pPr lvl="2" eaLnBrk="1" hangingPunct="1">
              <a:lnSpc>
                <a:spcPct val="95000"/>
              </a:lnSpc>
              <a:buClr>
                <a:srgbClr val="000000"/>
              </a:buClr>
              <a:buSzPct val="80000"/>
              <a:buFont typeface="Courier New" charset="0"/>
              <a:buChar char="o"/>
            </a:pPr>
            <a:r>
              <a:rPr lang="en-US" sz="2700" dirty="0">
                <a:solidFill>
                  <a:srgbClr val="000000"/>
                </a:solidFill>
                <a:latin typeface="Arial" charset="0"/>
              </a:rPr>
              <a:t>Graduate Schools</a:t>
            </a:r>
            <a:endParaRPr lang="en-US" dirty="0"/>
          </a:p>
          <a:p>
            <a:pPr lvl="2" eaLnBrk="1" hangingPunct="1">
              <a:lnSpc>
                <a:spcPct val="95000"/>
              </a:lnSpc>
              <a:buClr>
                <a:srgbClr val="000000"/>
              </a:buClr>
              <a:buSzPct val="80000"/>
              <a:buFont typeface="Courier New" charset="0"/>
              <a:buChar char="o"/>
            </a:pPr>
            <a:r>
              <a:rPr lang="en-US" sz="2700" dirty="0">
                <a:solidFill>
                  <a:srgbClr val="000000"/>
                </a:solidFill>
                <a:latin typeface="Arial" charset="0"/>
              </a:rPr>
              <a:t>Academic Positions</a:t>
            </a:r>
          </a:p>
          <a:p>
            <a:pPr eaLnBrk="1" hangingPunct="1">
              <a:lnSpc>
                <a:spcPct val="95000"/>
              </a:lnSpc>
              <a:buClr>
                <a:srgbClr val="000000"/>
              </a:buClr>
              <a:buSzPct val="80000"/>
              <a:buFont typeface="Courier New" charset="0"/>
              <a:buChar char="o"/>
            </a:pPr>
            <a:endParaRPr lang="en-US" sz="2700" dirty="0">
              <a:solidFill>
                <a:srgbClr val="000000"/>
              </a:solidFill>
              <a:latin typeface="Arial" charset="0"/>
            </a:endParaRPr>
          </a:p>
          <a:p>
            <a:pPr lvl="2" eaLnBrk="1" hangingPunct="1">
              <a:lnSpc>
                <a:spcPct val="95000"/>
              </a:lnSpc>
              <a:buClr>
                <a:srgbClr val="000000"/>
              </a:buClr>
              <a:buSzPct val="80000"/>
              <a:buFont typeface="Courier New" charset="0"/>
              <a:buChar char="o"/>
            </a:pPr>
            <a:endParaRPr lang="en-US" sz="2700" dirty="0">
              <a:solidFill>
                <a:srgbClr val="000000"/>
              </a:solidFill>
              <a:latin typeface="Arial" charset="0"/>
            </a:endParaRPr>
          </a:p>
          <a:p>
            <a:pPr lvl="2" eaLnBrk="1" hangingPunct="1">
              <a:lnSpc>
                <a:spcPct val="95000"/>
              </a:lnSpc>
              <a:buClr>
                <a:srgbClr val="000000"/>
              </a:buClr>
              <a:buSzPct val="80000"/>
              <a:buFont typeface="Courier New" charset="0"/>
              <a:buChar char="o"/>
            </a:pPr>
            <a:endParaRPr lang="en-US" sz="2700" dirty="0">
              <a:solidFill>
                <a:srgbClr val="000000"/>
              </a:solidFill>
              <a:latin typeface="Arial" charset="0"/>
            </a:endParaRPr>
          </a:p>
          <a:p>
            <a:pPr lvl="2" eaLnBrk="1" hangingPunct="1">
              <a:lnSpc>
                <a:spcPct val="95000"/>
              </a:lnSpc>
              <a:buClr>
                <a:srgbClr val="000000"/>
              </a:buClr>
              <a:buSzPct val="80000"/>
              <a:buFont typeface="Courier New" charset="0"/>
              <a:buChar char="o"/>
            </a:pPr>
            <a:r>
              <a:rPr lang="en-US" sz="2800" b="1" dirty="0">
                <a:solidFill>
                  <a:srgbClr val="000000"/>
                </a:solidFill>
                <a:latin typeface="Arial" charset="0"/>
              </a:rPr>
              <a:t>Guest Speakers</a:t>
            </a:r>
          </a:p>
          <a:p>
            <a:pPr lvl="2" eaLnBrk="1" hangingPunct="1">
              <a:lnSpc>
                <a:spcPct val="95000"/>
              </a:lnSpc>
              <a:buClr>
                <a:srgbClr val="000000"/>
              </a:buClr>
              <a:buSzPct val="80000"/>
              <a:buFont typeface="Courier New" charset="0"/>
              <a:buChar char="o"/>
            </a:pPr>
            <a:endParaRPr lang="en-US" sz="2700" dirty="0">
              <a:solidFill>
                <a:srgbClr val="000000"/>
              </a:solidFill>
              <a:latin typeface="Arial" charset="0"/>
            </a:endParaRPr>
          </a:p>
          <a:p>
            <a:pPr lvl="2" eaLnBrk="1" hangingPunct="1">
              <a:lnSpc>
                <a:spcPct val="95000"/>
              </a:lnSpc>
              <a:buClr>
                <a:srgbClr val="000000"/>
              </a:buClr>
              <a:buSzPct val="80000"/>
              <a:buFont typeface="Courier New" charset="0"/>
              <a:buChar char="o"/>
            </a:pPr>
            <a:endParaRPr lang="en-US" sz="2700" dirty="0">
              <a:solidFill>
                <a:srgbClr val="000000"/>
              </a:solidFill>
              <a:latin typeface="Arial" charset="0"/>
            </a:endParaRPr>
          </a:p>
          <a:p>
            <a:pPr lvl="2" eaLnBrk="1" hangingPunct="1">
              <a:lnSpc>
                <a:spcPct val="95000"/>
              </a:lnSpc>
              <a:buClr>
                <a:srgbClr val="000000"/>
              </a:buClr>
              <a:buSzPct val="80000"/>
              <a:buFont typeface="Courier New" charset="0"/>
              <a:buChar char="o"/>
            </a:pPr>
            <a:endParaRPr lang="en-US" sz="2700" dirty="0">
              <a:solidFill>
                <a:srgbClr val="000000"/>
              </a:solidFill>
              <a:latin typeface="Arial" charset="0"/>
            </a:endParaRPr>
          </a:p>
          <a:p>
            <a:pPr marL="571500" lvl="1" indent="-457200" eaLnBrk="1" hangingPunct="1">
              <a:lnSpc>
                <a:spcPct val="95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3100" b="1" dirty="0">
                <a:solidFill>
                  <a:srgbClr val="000000"/>
                </a:solidFill>
                <a:latin typeface="Arial" charset="0"/>
              </a:rPr>
              <a:t>Exclusive</a:t>
            </a:r>
            <a:r>
              <a:rPr lang="en-US" sz="3100" dirty="0">
                <a:solidFill>
                  <a:srgbClr val="000000"/>
                </a:solidFill>
                <a:latin typeface="Arial" charset="0"/>
              </a:rPr>
              <a:t> company presentations</a:t>
            </a:r>
          </a:p>
          <a:p>
            <a:pPr marL="571500" lvl="1" indent="-457200" eaLnBrk="1" hangingPunct="1">
              <a:lnSpc>
                <a:spcPct val="95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lang="en-US" sz="3100" dirty="0">
              <a:solidFill>
                <a:srgbClr val="000000"/>
              </a:solidFill>
              <a:latin typeface="Arial" charset="0"/>
            </a:endParaRPr>
          </a:p>
          <a:p>
            <a:pPr marL="571500" lvl="1" indent="-457200" eaLnBrk="1" hangingPunct="1">
              <a:lnSpc>
                <a:spcPct val="95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lang="en-US" sz="3100" dirty="0">
              <a:solidFill>
                <a:srgbClr val="000000"/>
              </a:solidFill>
              <a:latin typeface="Arial" charset="0"/>
            </a:endParaRPr>
          </a:p>
          <a:p>
            <a:pPr marL="114300" lvl="1" indent="0" eaLnBrk="1" hangingPunct="1">
              <a:lnSpc>
                <a:spcPct val="95000"/>
              </a:lnSpc>
              <a:buClr>
                <a:srgbClr val="000000"/>
              </a:buClr>
              <a:buSzPct val="100000"/>
            </a:pPr>
            <a:endParaRPr lang="en-US" sz="2700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026" name="Picture 2" descr="Image result for networki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9000" y="1776501"/>
            <a:ext cx="5029200" cy="35655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52958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ctrTitle"/>
          </p:nvPr>
        </p:nvSpPr>
        <p:spPr>
          <a:xfrm>
            <a:off x="2571749" y="1"/>
            <a:ext cx="5245100" cy="914399"/>
          </a:xfrm>
        </p:spPr>
        <p:txBody>
          <a:bodyPr lIns="0" tIns="0" rIns="0" bIns="0"/>
          <a:lstStyle/>
          <a:p>
            <a:pPr eaLnBrk="1" hangingPunct="1">
              <a:lnSpc>
                <a:spcPct val="95000"/>
              </a:lnSpc>
            </a:pPr>
            <a:r>
              <a:rPr lang="en-US" sz="4900" dirty="0">
                <a:solidFill>
                  <a:srgbClr val="000000"/>
                </a:solidFill>
                <a:latin typeface="Arial" charset="0"/>
              </a:rPr>
              <a:t>Next Steps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660400" y="914400"/>
            <a:ext cx="9067798" cy="6669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572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571500" lvl="1" indent="-457200" eaLnBrk="1" hangingPunct="1">
              <a:lnSpc>
                <a:spcPct val="95000"/>
              </a:lnSpc>
              <a:buClr>
                <a:srgbClr val="000000"/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Small Group signup on Canvas </a:t>
            </a:r>
          </a:p>
          <a:p>
            <a:pPr marL="971550" lvl="2" indent="-457200" eaLnBrk="1" hangingPunct="1">
              <a:lnSpc>
                <a:spcPct val="95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  <a:latin typeface="Arial" charset="0"/>
              </a:rPr>
              <a:t>Week of </a:t>
            </a:r>
            <a:r>
              <a:rPr lang="is-IS" dirty="0">
                <a:solidFill>
                  <a:srgbClr val="FF0000"/>
                </a:solidFill>
                <a:latin typeface="Arial" charset="0"/>
              </a:rPr>
              <a:t>September 24 – 28</a:t>
            </a:r>
          </a:p>
          <a:p>
            <a:pPr marL="571500" lvl="1" indent="-457200" eaLnBrk="1" hangingPunct="1">
              <a:lnSpc>
                <a:spcPct val="95000"/>
              </a:lnSpc>
              <a:buClr>
                <a:srgbClr val="000000"/>
              </a:buClr>
              <a:buSzPct val="100000"/>
              <a:buFont typeface="Wingdings" charset="2"/>
              <a:buChar char="ü"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Attend at least 3 small group meetings </a:t>
            </a:r>
          </a:p>
          <a:p>
            <a:pPr marL="971550" lvl="2" indent="-457200" eaLnBrk="1" hangingPunct="1">
              <a:lnSpc>
                <a:spcPct val="95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  <a:latin typeface="Arial" charset="0"/>
              </a:rPr>
              <a:t>Weeks of October 1-5 through October 22-26</a:t>
            </a:r>
          </a:p>
          <a:p>
            <a:pPr marL="571500" lvl="1" indent="-457200" eaLnBrk="1" hangingPunct="1">
              <a:lnSpc>
                <a:spcPct val="95000"/>
              </a:lnSpc>
              <a:buClr>
                <a:srgbClr val="000000"/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Attend Engineering Futures Session </a:t>
            </a:r>
          </a:p>
          <a:p>
            <a:pPr marL="971550" lvl="2" indent="-457200" eaLnBrk="1" hangingPunct="1">
              <a:lnSpc>
                <a:spcPct val="95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  <a:latin typeface="Arial" charset="0"/>
              </a:rPr>
              <a:t>Saturday, October 20 (morning or afternoon), or</a:t>
            </a:r>
          </a:p>
          <a:p>
            <a:pPr marL="971550" lvl="2" indent="-457200" eaLnBrk="1" hangingPunct="1">
              <a:lnSpc>
                <a:spcPct val="95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  <a:latin typeface="Arial" charset="0"/>
              </a:rPr>
              <a:t>Sunday October 21 (morning)</a:t>
            </a:r>
          </a:p>
          <a:p>
            <a:pPr marL="571500" lvl="1" indent="-457200" eaLnBrk="1" hangingPunct="1">
              <a:lnSpc>
                <a:spcPct val="95000"/>
              </a:lnSpc>
              <a:buClr>
                <a:srgbClr val="000000"/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Attend Bent Polishing </a:t>
            </a:r>
          </a:p>
          <a:p>
            <a:pPr marL="971550" lvl="2" indent="-457200" eaLnBrk="1" hangingPunct="1">
              <a:lnSpc>
                <a:spcPct val="95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  <a:latin typeface="Arial" charset="0"/>
              </a:rPr>
              <a:t>Sunday, October 7 or Sunday, October 28</a:t>
            </a:r>
          </a:p>
          <a:p>
            <a:pPr marL="571500" lvl="1" indent="-457200" eaLnBrk="1" hangingPunct="1">
              <a:lnSpc>
                <a:spcPct val="95000"/>
              </a:lnSpc>
              <a:buClr>
                <a:srgbClr val="000000"/>
              </a:buClr>
              <a:buSzPct val="100000"/>
              <a:buFont typeface="Wingdings" charset="2"/>
              <a:buChar char="ü"/>
            </a:pPr>
            <a:r>
              <a:rPr lang="en-US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Perform Service Activity (2 hours)</a:t>
            </a:r>
          </a:p>
          <a:p>
            <a:pPr marL="1028700" lvl="2" indent="-457200" eaLnBrk="1" hangingPunct="1">
              <a:lnSpc>
                <a:spcPct val="95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Free Coffee Friday –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every other Friday </a:t>
            </a:r>
          </a:p>
          <a:p>
            <a:pPr marL="1028700" lvl="2" indent="-457200" eaLnBrk="1" hangingPunct="1">
              <a:lnSpc>
                <a:spcPct val="95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Adopt a Highway Cleanup –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Sunday, October 21</a:t>
            </a:r>
          </a:p>
          <a:p>
            <a:pPr marL="1028700" lvl="2" indent="-457200" eaLnBrk="1" hangingPunct="1">
              <a:lnSpc>
                <a:spcPct val="95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Building the Future –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Thursday, November 15  </a:t>
            </a:r>
          </a:p>
          <a:p>
            <a:pPr marL="514350" lvl="1" eaLnBrk="1" hangingPunct="1">
              <a:lnSpc>
                <a:spcPct val="95000"/>
              </a:lnSpc>
              <a:buClr>
                <a:srgbClr val="000000"/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Participate in General Meeting - Small Group Presentation</a:t>
            </a:r>
          </a:p>
          <a:p>
            <a:pPr marL="914400" lvl="2" eaLnBrk="1" hangingPunct="1">
              <a:lnSpc>
                <a:spcPct val="95000"/>
              </a:lnSpc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  <a:latin typeface="Arial" charset="0"/>
              </a:rPr>
              <a:t>Tuesday, October 30</a:t>
            </a:r>
          </a:p>
          <a:p>
            <a:pPr marL="571500" lvl="1" indent="-457200" eaLnBrk="1" hangingPunct="1">
              <a:lnSpc>
                <a:spcPct val="95000"/>
              </a:lnSpc>
              <a:buClr>
                <a:srgbClr val="000000"/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Attend a Committee Meeting – Officer Election </a:t>
            </a:r>
          </a:p>
          <a:p>
            <a:pPr marL="971550" lvl="2" indent="-457200" eaLnBrk="1" hangingPunct="1">
              <a:lnSpc>
                <a:spcPct val="95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  <a:latin typeface="Arial" charset="0"/>
              </a:rPr>
              <a:t>Tuesday, November 6</a:t>
            </a:r>
          </a:p>
          <a:p>
            <a:pPr marL="514350" lvl="1" eaLnBrk="1" hangingPunct="1">
              <a:lnSpc>
                <a:spcPct val="95000"/>
              </a:lnSpc>
              <a:buClr>
                <a:srgbClr val="000000"/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Attend Tau Beta Pi Initiation Ceremony and Dinner</a:t>
            </a:r>
          </a:p>
          <a:p>
            <a:pPr marL="1028700" lvl="2" indent="-457200" eaLnBrk="1" hangingPunct="1">
              <a:lnSpc>
                <a:spcPct val="95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  <a:latin typeface="Arial" charset="0"/>
              </a:rPr>
              <a:t>Sunday,  December 2 </a:t>
            </a:r>
            <a:r>
              <a:rPr lang="en-US" b="1" dirty="0">
                <a:solidFill>
                  <a:srgbClr val="FF0000"/>
                </a:solidFill>
                <a:latin typeface="Arial" charset="0"/>
              </a:rPr>
              <a:t>**Mandatory for Membership**</a:t>
            </a:r>
          </a:p>
        </p:txBody>
      </p:sp>
    </p:spTree>
    <p:extLst>
      <p:ext uri="{BB962C8B-B14F-4D97-AF65-F5344CB8AC3E}">
        <p14:creationId xmlns:p14="http://schemas.microsoft.com/office/powerpoint/2010/main" val="11358573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Connect with us!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eBent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Weekly News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Canvas</a:t>
            </a: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 list of events is also posted on the Iowa Alpha website at: http://iowaalpha.tbp.org/</a:t>
            </a:r>
          </a:p>
          <a:p>
            <a:pPr marL="0" indent="0">
              <a:buNone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6588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12800" y="332838"/>
            <a:ext cx="9347200" cy="1419761"/>
          </a:xfrm>
        </p:spPr>
        <p:txBody>
          <a:bodyPr lIns="0" tIns="0" rIns="0" bIns="0"/>
          <a:lstStyle/>
          <a:p>
            <a:pPr eaLnBrk="1" hangingPunct="1">
              <a:lnSpc>
                <a:spcPct val="95000"/>
              </a:lnSpc>
            </a:pPr>
            <a:r>
              <a:rPr lang="en-US" sz="4900" b="1" dirty="0">
                <a:solidFill>
                  <a:srgbClr val="000000"/>
                </a:solidFill>
                <a:latin typeface="Arial" charset="0"/>
              </a:rPr>
              <a:t>Questions?</a:t>
            </a:r>
            <a:r>
              <a:rPr lang="en-US" sz="4900" dirty="0">
                <a:solidFill>
                  <a:srgbClr val="000000"/>
                </a:solidFill>
                <a:latin typeface="Arial" charset="0"/>
              </a:rPr>
              <a:t/>
            </a:r>
            <a:br>
              <a:rPr lang="en-US" sz="4900" dirty="0">
                <a:solidFill>
                  <a:srgbClr val="000000"/>
                </a:solidFill>
                <a:latin typeface="Arial" charset="0"/>
              </a:rPr>
            </a:br>
            <a:r>
              <a:rPr lang="en-US" sz="2400" dirty="0">
                <a:solidFill>
                  <a:schemeClr val="accent6"/>
                </a:solidFill>
                <a:latin typeface="Arial" charset="0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Arial" charset="0"/>
              </a:rPr>
              <a:t>Feel free to contact:        </a:t>
            </a:r>
            <a:r>
              <a:rPr lang="en-US" sz="3200" dirty="0">
                <a:solidFill>
                  <a:schemeClr val="accent6"/>
                </a:solidFill>
                <a:latin typeface="Arial" charset="0"/>
              </a:rPr>
              <a:t>				  </a:t>
            </a:r>
            <a:endParaRPr lang="en-US" sz="32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55800" y="6324600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80 New Members - Spring 2018 </a:t>
            </a:r>
          </a:p>
          <a:p>
            <a:pPr algn="ctr"/>
            <a:r>
              <a:rPr lang="en-US" sz="2000" dirty="0"/>
              <a:t>(76 undergraduates, 2 graduate students, 2 Eminent Engineers)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651000" y="1752600"/>
            <a:ext cx="8001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  <a:latin typeface="Arial" charset="0"/>
              </a:rPr>
              <a:t>Brett </a:t>
            </a:r>
            <a:r>
              <a:rPr lang="en-US" sz="2000" dirty="0" err="1">
                <a:solidFill>
                  <a:schemeClr val="accent6"/>
                </a:solidFill>
                <a:latin typeface="Arial" charset="0"/>
              </a:rPr>
              <a:t>Niemann</a:t>
            </a:r>
            <a:r>
              <a:rPr lang="en-US" sz="2000" dirty="0">
                <a:solidFill>
                  <a:schemeClr val="accent6"/>
                </a:solidFill>
                <a:latin typeface="Arial" charset="0"/>
              </a:rPr>
              <a:t>, Initiation Officer – </a:t>
            </a:r>
            <a:r>
              <a:rPr lang="en-US" sz="2000" dirty="0" err="1">
                <a:solidFill>
                  <a:schemeClr val="accent6"/>
                </a:solidFill>
                <a:latin typeface="Arial" charset="0"/>
              </a:rPr>
              <a:t>bniemann@iastate.edu</a:t>
            </a:r>
            <a:endParaRPr lang="en-US" sz="2000" dirty="0">
              <a:solidFill>
                <a:schemeClr val="accent6"/>
              </a:solidFill>
              <a:latin typeface="Arial" charset="0"/>
            </a:endParaRPr>
          </a:p>
          <a:p>
            <a:r>
              <a:rPr lang="en-US" sz="2000" dirty="0">
                <a:solidFill>
                  <a:schemeClr val="accent6"/>
                </a:solidFill>
                <a:latin typeface="Arial" charset="0"/>
              </a:rPr>
              <a:t>Daniel </a:t>
            </a:r>
            <a:r>
              <a:rPr lang="en-US" sz="2000" dirty="0" err="1">
                <a:solidFill>
                  <a:schemeClr val="accent6"/>
                </a:solidFill>
                <a:latin typeface="Arial" charset="0"/>
              </a:rPr>
              <a:t>Rolfes</a:t>
            </a:r>
            <a:r>
              <a:rPr lang="en-US" sz="2000" dirty="0">
                <a:solidFill>
                  <a:schemeClr val="accent6"/>
                </a:solidFill>
                <a:latin typeface="Arial" charset="0"/>
              </a:rPr>
              <a:t>, Graduate Initiation Officer </a:t>
            </a:r>
            <a:r>
              <a:rPr lang="mr-IN" sz="2000" dirty="0">
                <a:solidFill>
                  <a:schemeClr val="accent6"/>
                </a:solidFill>
                <a:latin typeface="Arial" charset="0"/>
              </a:rPr>
              <a:t>–</a:t>
            </a:r>
            <a:r>
              <a:rPr lang="en-US" sz="2000" dirty="0">
                <a:solidFill>
                  <a:schemeClr val="accent6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chemeClr val="accent6"/>
                </a:solidFill>
                <a:latin typeface="Arial" charset="0"/>
              </a:rPr>
              <a:t>djrolfes@iastate.edu</a:t>
            </a:r>
            <a:endParaRPr lang="en-US" sz="2000" dirty="0">
              <a:solidFill>
                <a:schemeClr val="accent6"/>
              </a:solidFill>
              <a:latin typeface="Arial" charset="0"/>
            </a:endParaRPr>
          </a:p>
          <a:p>
            <a:r>
              <a:rPr lang="en-US" sz="2000" dirty="0" err="1">
                <a:solidFill>
                  <a:schemeClr val="accent6"/>
                </a:solidFill>
                <a:latin typeface="Arial" charset="0"/>
              </a:rPr>
              <a:t>Branden</a:t>
            </a:r>
            <a:r>
              <a:rPr lang="en-US" sz="2000" dirty="0">
                <a:solidFill>
                  <a:schemeClr val="accent6"/>
                </a:solidFill>
                <a:latin typeface="Arial" charset="0"/>
              </a:rPr>
              <a:t> Moreau, Iowa Alpha President – morebr01@iastate.edu</a:t>
            </a:r>
          </a:p>
          <a:p>
            <a:r>
              <a:rPr lang="en-US" sz="2000" dirty="0">
                <a:solidFill>
                  <a:schemeClr val="accent6"/>
                </a:solidFill>
                <a:latin typeface="Arial" charset="0"/>
              </a:rPr>
              <a:t>LeVern Faidley, Chief Advisor – levern@faidley.org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544" y="3655245"/>
            <a:ext cx="6573162" cy="213830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nline Media 3">
            <a:hlinkClick r:id="" action="ppaction://media"/>
            <a:extLst>
              <a:ext uri="{FF2B5EF4-FFF2-40B4-BE49-F238E27FC236}">
                <a16:creationId xmlns:a16="http://schemas.microsoft.com/office/drawing/2014/main" xmlns="" id="{B7933BE0-90DB-4137-BB8A-A6FE2A90C547}"/>
              </a:ext>
            </a:extLst>
          </p:cNvPr>
          <p:cNvPicPr>
            <a:picLocks noGrp="1" noRot="1" noChangeAspect="1"/>
          </p:cNvPicPr>
          <p:nvPr>
            <p:ph idx="1"/>
            <a:quickTimeFile r:link="rId1"/>
          </p:nvPr>
        </p:nvPicPr>
        <p:blipFill>
          <a:blip r:embed="rId3"/>
          <a:stretch>
            <a:fillRect/>
          </a:stretch>
        </p:blipFill>
        <p:spPr>
          <a:xfrm>
            <a:off x="270933" y="1104900"/>
            <a:ext cx="9618134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495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ctrTitle"/>
          </p:nvPr>
        </p:nvSpPr>
        <p:spPr>
          <a:xfrm>
            <a:off x="1166019" y="304800"/>
            <a:ext cx="7700962" cy="1168400"/>
          </a:xfrm>
        </p:spPr>
        <p:txBody>
          <a:bodyPr lIns="0" tIns="0" rIns="0" bIns="0"/>
          <a:lstStyle/>
          <a:p>
            <a:pPr eaLnBrk="1" hangingPunct="1">
              <a:lnSpc>
                <a:spcPct val="95000"/>
              </a:lnSpc>
            </a:pPr>
            <a:r>
              <a:rPr lang="en-US" sz="4900" dirty="0">
                <a:solidFill>
                  <a:srgbClr val="000000"/>
                </a:solidFill>
                <a:latin typeface="Arial" charset="0"/>
              </a:rPr>
              <a:t>Why TBP?</a:t>
            </a:r>
          </a:p>
        </p:txBody>
      </p:sp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0" y="1469292"/>
            <a:ext cx="10033000" cy="6694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572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114300" lvl="1" indent="0" eaLnBrk="1" hangingPunct="1">
              <a:buClr>
                <a:srgbClr val="000000"/>
              </a:buClr>
              <a:buSzPct val="100000"/>
            </a:pPr>
            <a:r>
              <a:rPr lang="en-US" sz="2900" dirty="0">
                <a:solidFill>
                  <a:srgbClr val="000000"/>
                </a:solidFill>
                <a:latin typeface="Arial" charset="0"/>
              </a:rPr>
              <a:t>Purpose:</a:t>
            </a:r>
          </a:p>
          <a:p>
            <a:pPr marL="114300" lvl="1" indent="0" eaLnBrk="1" hangingPunct="1">
              <a:buClr>
                <a:srgbClr val="000000"/>
              </a:buClr>
              <a:buSzPct val="100000"/>
            </a:pPr>
            <a:r>
              <a:rPr lang="en-US" sz="2900" dirty="0">
                <a:solidFill>
                  <a:srgbClr val="000000"/>
                </a:solidFill>
                <a:latin typeface="Arial" charset="0"/>
              </a:rPr>
              <a:t> To recognize students in engineer that have shown </a:t>
            </a:r>
            <a:r>
              <a:rPr lang="en-US" sz="2900" b="1" dirty="0">
                <a:solidFill>
                  <a:srgbClr val="000000"/>
                </a:solidFill>
                <a:latin typeface="Arial" charset="0"/>
              </a:rPr>
              <a:t>distinguished scholarship </a:t>
            </a:r>
            <a:r>
              <a:rPr lang="en-US" sz="2900" dirty="0">
                <a:solidFill>
                  <a:srgbClr val="000000"/>
                </a:solidFill>
                <a:latin typeface="Arial" charset="0"/>
              </a:rPr>
              <a:t>and </a:t>
            </a:r>
            <a:r>
              <a:rPr lang="en-US" sz="2900" b="1" dirty="0">
                <a:solidFill>
                  <a:srgbClr val="000000"/>
                </a:solidFill>
                <a:latin typeface="Arial" charset="0"/>
              </a:rPr>
              <a:t>exemplary character</a:t>
            </a:r>
          </a:p>
          <a:p>
            <a:pPr marL="114300" lvl="1" indent="0" eaLnBrk="1" hangingPunct="1">
              <a:buClr>
                <a:srgbClr val="000000"/>
              </a:buClr>
              <a:buSzPct val="100000"/>
            </a:pPr>
            <a:endParaRPr lang="en-US" sz="2900" b="1" dirty="0">
              <a:solidFill>
                <a:srgbClr val="000000"/>
              </a:solidFill>
              <a:latin typeface="Arial" charset="0"/>
            </a:endParaRPr>
          </a:p>
          <a:p>
            <a:pPr marL="114300" lvl="1" indent="0" eaLnBrk="1" hangingPunct="1">
              <a:buClr>
                <a:srgbClr val="000000"/>
              </a:buClr>
              <a:buSzPct val="100000"/>
            </a:pPr>
            <a:r>
              <a:rPr lang="en-US" sz="2900" dirty="0">
                <a:solidFill>
                  <a:srgbClr val="000000"/>
                </a:solidFill>
                <a:latin typeface="Arial" charset="0"/>
              </a:rPr>
              <a:t>Community:</a:t>
            </a:r>
          </a:p>
          <a:p>
            <a:pPr marL="114300" lvl="1" indent="0" eaLnBrk="1" hangingPunct="1">
              <a:buClr>
                <a:srgbClr val="000000"/>
              </a:buClr>
              <a:buSzPct val="100000"/>
            </a:pPr>
            <a:r>
              <a:rPr lang="en-US" sz="2900" dirty="0">
                <a:solidFill>
                  <a:srgbClr val="000000"/>
                </a:solidFill>
                <a:latin typeface="Arial" charset="0"/>
              </a:rPr>
              <a:t>  247 chapters across the US with </a:t>
            </a:r>
            <a:r>
              <a:rPr lang="en-US" sz="2900" b="1" dirty="0">
                <a:solidFill>
                  <a:srgbClr val="000000"/>
                </a:solidFill>
                <a:latin typeface="Arial" charset="0"/>
              </a:rPr>
              <a:t>over 594,000 members</a:t>
            </a:r>
          </a:p>
          <a:p>
            <a:pPr marL="114300" lvl="1" indent="0" eaLnBrk="1" hangingPunct="1">
              <a:buClr>
                <a:srgbClr val="000000"/>
              </a:buClr>
              <a:buSzPct val="100000"/>
            </a:pPr>
            <a:endParaRPr lang="en-US" sz="2900" b="1" dirty="0">
              <a:solidFill>
                <a:srgbClr val="000000"/>
              </a:solidFill>
              <a:latin typeface="Arial" charset="0"/>
            </a:endParaRPr>
          </a:p>
          <a:p>
            <a:pPr marL="114300" lvl="1" indent="0" eaLnBrk="1" hangingPunct="1">
              <a:buClr>
                <a:srgbClr val="000000"/>
              </a:buClr>
              <a:buSzPct val="100000"/>
            </a:pPr>
            <a:r>
              <a:rPr lang="en-US" sz="2900" dirty="0">
                <a:solidFill>
                  <a:srgbClr val="000000"/>
                </a:solidFill>
                <a:latin typeface="Arial" charset="0"/>
              </a:rPr>
              <a:t>Fun Facts:</a:t>
            </a:r>
          </a:p>
          <a:p>
            <a:pPr lvl="1" eaLnBrk="1" hangingPunct="1">
              <a:buClr>
                <a:srgbClr val="000000"/>
              </a:buClr>
              <a:buSzPct val="100000"/>
              <a:buFontTx/>
              <a:buChar char="•"/>
            </a:pPr>
            <a:r>
              <a:rPr lang="en-US" sz="2900" b="1" dirty="0">
                <a:solidFill>
                  <a:srgbClr val="000000"/>
                </a:solidFill>
                <a:latin typeface="Arial" charset="0"/>
              </a:rPr>
              <a:t>Only</a:t>
            </a:r>
            <a:r>
              <a:rPr lang="en-US" sz="2900" dirty="0">
                <a:solidFill>
                  <a:srgbClr val="000000"/>
                </a:solidFill>
                <a:latin typeface="Arial" charset="0"/>
              </a:rPr>
              <a:t> honor society representing all engineering disciplines</a:t>
            </a:r>
          </a:p>
          <a:p>
            <a:pPr lvl="1" eaLnBrk="1" hangingPunct="1">
              <a:buClr>
                <a:srgbClr val="000000"/>
              </a:buClr>
              <a:buSzPct val="100000"/>
              <a:buFontTx/>
              <a:buChar char="•"/>
            </a:pPr>
            <a:endParaRPr lang="en-US" sz="2900" dirty="0">
              <a:solidFill>
                <a:srgbClr val="000000"/>
              </a:solidFill>
              <a:latin typeface="Arial" charset="0"/>
            </a:endParaRPr>
          </a:p>
          <a:p>
            <a:pPr lvl="1" eaLnBrk="1" hangingPunct="1">
              <a:buClr>
                <a:srgbClr val="000000"/>
              </a:buClr>
              <a:buSzPct val="100000"/>
              <a:buFontTx/>
              <a:buChar char="•"/>
            </a:pPr>
            <a:r>
              <a:rPr lang="en-US" sz="2900" dirty="0">
                <a:solidFill>
                  <a:srgbClr val="000000"/>
                </a:solidFill>
                <a:latin typeface="Arial" charset="0"/>
              </a:rPr>
              <a:t>2</a:t>
            </a:r>
            <a:r>
              <a:rPr lang="en-US" sz="2900" baseline="30000" dirty="0">
                <a:solidFill>
                  <a:srgbClr val="000000"/>
                </a:solidFill>
                <a:latin typeface="Arial" charset="0"/>
              </a:rPr>
              <a:t>nd</a:t>
            </a:r>
            <a:r>
              <a:rPr lang="en-US" sz="2900" dirty="0">
                <a:solidFill>
                  <a:srgbClr val="000000"/>
                </a:solidFill>
                <a:latin typeface="Arial" charset="0"/>
              </a:rPr>
              <a:t> oldest honor society in the U.S.</a:t>
            </a:r>
            <a:endParaRPr lang="en-US" sz="2900" b="1" dirty="0">
              <a:solidFill>
                <a:srgbClr val="000000"/>
              </a:solidFill>
              <a:latin typeface="Arial" charset="0"/>
            </a:endParaRPr>
          </a:p>
          <a:p>
            <a:pPr lvl="1" eaLnBrk="1" hangingPunct="1">
              <a:buClr>
                <a:srgbClr val="000000"/>
              </a:buClr>
              <a:buSzPct val="100000"/>
              <a:buFontTx/>
              <a:buChar char="•"/>
            </a:pPr>
            <a:endParaRPr lang="en-US" sz="2900" b="1" dirty="0"/>
          </a:p>
          <a:p>
            <a:pPr lvl="1" eaLnBrk="1" hangingPunct="1">
              <a:buClr>
                <a:srgbClr val="000000"/>
              </a:buClr>
              <a:buSzPct val="100000"/>
              <a:buFontTx/>
              <a:buChar char="•"/>
            </a:pPr>
            <a:r>
              <a:rPr lang="en-US" sz="2900" dirty="0">
                <a:solidFill>
                  <a:srgbClr val="000000"/>
                </a:solidFill>
                <a:latin typeface="Arial" charset="0"/>
              </a:rPr>
              <a:t>Top 1/8 of Junior Class, 1/5 of Senior Class</a:t>
            </a:r>
          </a:p>
          <a:p>
            <a:pPr lvl="1" eaLnBrk="1" hangingPunct="1">
              <a:buClr>
                <a:srgbClr val="000000"/>
              </a:buClr>
              <a:buSzPct val="100000"/>
              <a:buFontTx/>
              <a:buChar char="•"/>
            </a:pPr>
            <a:endParaRPr lang="en-US" sz="2900" dirty="0"/>
          </a:p>
          <a:p>
            <a:pPr marL="114300" lvl="1" indent="0" eaLnBrk="1" hangingPunct="1">
              <a:buClr>
                <a:srgbClr val="000000"/>
              </a:buClr>
              <a:buSzPct val="100000"/>
            </a:pPr>
            <a:endParaRPr lang="en-US" sz="2900" dirty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1"/>
          <p:cNvSpPr>
            <a:spLocks noGrp="1" noChangeArrowheads="1"/>
          </p:cNvSpPr>
          <p:nvPr>
            <p:ph type="ctrTitle"/>
          </p:nvPr>
        </p:nvSpPr>
        <p:spPr>
          <a:xfrm>
            <a:off x="1068387" y="423863"/>
            <a:ext cx="7870825" cy="1023937"/>
          </a:xfrm>
        </p:spPr>
        <p:txBody>
          <a:bodyPr lIns="0" tIns="0" rIns="0" bIns="0"/>
          <a:lstStyle/>
          <a:p>
            <a:pPr eaLnBrk="1" hangingPunct="1">
              <a:lnSpc>
                <a:spcPct val="95000"/>
              </a:lnSpc>
            </a:pPr>
            <a:r>
              <a:rPr lang="en-US" sz="4900" dirty="0">
                <a:solidFill>
                  <a:srgbClr val="000000"/>
                </a:solidFill>
                <a:latin typeface="Arial" charset="0"/>
              </a:rPr>
              <a:t>Tau Beta Pi at Iowa State</a:t>
            </a: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03200" y="1827628"/>
            <a:ext cx="4926012" cy="4343400"/>
          </a:xfrm>
        </p:spPr>
        <p:txBody>
          <a:bodyPr lIns="0" tIns="0" rIns="0" bIns="0"/>
          <a:lstStyle/>
          <a:p>
            <a:pPr lvl="1" indent="-342900" algn="l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700" dirty="0">
                <a:solidFill>
                  <a:srgbClr val="000000"/>
                </a:solidFill>
                <a:latin typeface="Arial" charset="0"/>
              </a:rPr>
              <a:t>One of the </a:t>
            </a:r>
            <a:r>
              <a:rPr lang="en-US" sz="2700" b="1" dirty="0">
                <a:solidFill>
                  <a:srgbClr val="000000"/>
                </a:solidFill>
                <a:latin typeface="Arial" charset="0"/>
              </a:rPr>
              <a:t>most active </a:t>
            </a:r>
            <a:r>
              <a:rPr lang="en-US" sz="2700" dirty="0">
                <a:solidFill>
                  <a:srgbClr val="000000"/>
                </a:solidFill>
                <a:latin typeface="Arial" charset="0"/>
              </a:rPr>
              <a:t>and </a:t>
            </a:r>
            <a:r>
              <a:rPr lang="en-US" sz="2700" b="1" dirty="0">
                <a:solidFill>
                  <a:srgbClr val="000000"/>
                </a:solidFill>
                <a:latin typeface="Arial" charset="0"/>
              </a:rPr>
              <a:t>awarded chapters </a:t>
            </a:r>
            <a:r>
              <a:rPr lang="en-US" sz="2700" dirty="0">
                <a:solidFill>
                  <a:srgbClr val="000000"/>
                </a:solidFill>
                <a:latin typeface="Arial" charset="0"/>
              </a:rPr>
              <a:t>in the country</a:t>
            </a:r>
          </a:p>
          <a:p>
            <a:pPr lvl="1" indent="-342900" algn="l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endParaRPr lang="en-US" dirty="0">
              <a:latin typeface="Times New Roman" charset="0"/>
            </a:endParaRPr>
          </a:p>
          <a:p>
            <a:pPr lvl="1" indent="-342900" algn="l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700" dirty="0">
                <a:solidFill>
                  <a:srgbClr val="000000"/>
                </a:solidFill>
                <a:latin typeface="Arial" charset="0"/>
              </a:rPr>
              <a:t>6+ service projects per year</a:t>
            </a:r>
            <a:endParaRPr lang="en-US" dirty="0">
              <a:latin typeface="Times New Roman" charset="0"/>
            </a:endParaRPr>
          </a:p>
          <a:p>
            <a:pPr lvl="1" indent="-342900" algn="l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endParaRPr lang="en-US" sz="2700" b="1" dirty="0">
              <a:solidFill>
                <a:srgbClr val="000000"/>
              </a:solidFill>
              <a:latin typeface="Arial" charset="0"/>
            </a:endParaRPr>
          </a:p>
          <a:p>
            <a:pPr lvl="1" indent="-342900" algn="l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700" b="1" dirty="0">
                <a:solidFill>
                  <a:srgbClr val="000000"/>
                </a:solidFill>
                <a:latin typeface="Arial" charset="0"/>
              </a:rPr>
              <a:t>Career-oriented events</a:t>
            </a:r>
          </a:p>
          <a:p>
            <a:pPr lvl="1" indent="-342900" algn="l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endParaRPr lang="en-US" b="1" dirty="0">
              <a:latin typeface="Times New Roman" charset="0"/>
            </a:endParaRPr>
          </a:p>
          <a:p>
            <a:pPr lvl="1" indent="-342900" algn="l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700" dirty="0">
                <a:solidFill>
                  <a:srgbClr val="000000"/>
                </a:solidFill>
                <a:latin typeface="Arial" charset="0"/>
              </a:rPr>
              <a:t>Eighteen buildings on campus are named for TBP members. </a:t>
            </a:r>
            <a:endParaRPr lang="en-US" dirty="0">
              <a:latin typeface="Times New Roma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7108" y="6308581"/>
            <a:ext cx="9144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>
              <a:buFont typeface="Arial"/>
              <a:buChar char="•"/>
            </a:pPr>
            <a:r>
              <a:rPr lang="en-US" sz="2700" dirty="0">
                <a:solidFill>
                  <a:srgbClr val="000000"/>
                </a:solidFill>
                <a:latin typeface="Arial" charset="0"/>
              </a:rPr>
              <a:t>Every Dean of Engineering has been a TBP member, including the present Dean, Dr. Sarah Rajala 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9212" y="2386734"/>
            <a:ext cx="4717542" cy="3124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ChangeArrowheads="1"/>
          </p:cNvSpPr>
          <p:nvPr>
            <p:ph type="ctrTitle"/>
          </p:nvPr>
        </p:nvSpPr>
        <p:spPr>
          <a:xfrm>
            <a:off x="0" y="361157"/>
            <a:ext cx="10160000" cy="1165225"/>
          </a:xfrm>
        </p:spPr>
        <p:txBody>
          <a:bodyPr lIns="0" tIns="0" rIns="0" bIns="0"/>
          <a:lstStyle/>
          <a:p>
            <a:pPr eaLnBrk="1" hangingPunct="1">
              <a:lnSpc>
                <a:spcPct val="95000"/>
              </a:lnSpc>
            </a:pPr>
            <a:r>
              <a:rPr lang="en-US" sz="4900" dirty="0">
                <a:solidFill>
                  <a:srgbClr val="000000"/>
                </a:solidFill>
                <a:latin typeface="Arial" charset="0"/>
              </a:rPr>
              <a:t>Service Projects</a:t>
            </a: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32090" y="1743869"/>
            <a:ext cx="4748212" cy="3285331"/>
          </a:xfrm>
        </p:spPr>
        <p:txBody>
          <a:bodyPr lIns="0" tIns="0" rIns="0" bIns="0"/>
          <a:lstStyle/>
          <a:p>
            <a:pPr marL="114300" lvl="1" algn="l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</a:pPr>
            <a:r>
              <a:rPr lang="en-US" sz="2900" b="1" dirty="0">
                <a:solidFill>
                  <a:srgbClr val="000000"/>
                </a:solidFill>
                <a:latin typeface="Arial" charset="0"/>
              </a:rPr>
              <a:t>Spring 2018</a:t>
            </a:r>
            <a:endParaRPr lang="en-US" b="1" dirty="0">
              <a:latin typeface="Times New Roman" charset="0"/>
            </a:endParaRPr>
          </a:p>
          <a:p>
            <a:pPr lvl="2" indent="-342900" algn="l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Roller Coaster Competition</a:t>
            </a:r>
            <a:endParaRPr lang="en-US" dirty="0">
              <a:latin typeface="Times New Roman" charset="0"/>
            </a:endParaRPr>
          </a:p>
          <a:p>
            <a:pPr lvl="2" indent="-342900" algn="l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Tau Beta Pi(e) Day </a:t>
            </a:r>
          </a:p>
          <a:p>
            <a:pPr lvl="2" indent="-342900" algn="l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Adopt-A-Highway </a:t>
            </a:r>
          </a:p>
          <a:p>
            <a:pPr lvl="2" indent="-342900" algn="l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latin typeface="Arial" charset="0"/>
            </a:endParaRPr>
          </a:p>
          <a:p>
            <a:pPr marL="114300" lvl="1" algn="l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</a:pPr>
            <a:r>
              <a:rPr lang="en-US" sz="2900" b="1" dirty="0">
                <a:solidFill>
                  <a:srgbClr val="000000"/>
                </a:solidFill>
                <a:latin typeface="Arial" charset="0"/>
              </a:rPr>
              <a:t>Fall 2018</a:t>
            </a:r>
            <a:endParaRPr lang="en-US" b="1" dirty="0">
              <a:latin typeface="Times New Roman" charset="0"/>
            </a:endParaRPr>
          </a:p>
          <a:p>
            <a:pPr marL="1028700" lvl="2" indent="-457200" algn="l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Pi Mile Run</a:t>
            </a:r>
            <a:endParaRPr lang="en-US" dirty="0">
              <a:latin typeface="Times New Roman" charset="0"/>
            </a:endParaRPr>
          </a:p>
          <a:p>
            <a:pPr marL="1028700" lvl="2" indent="-457200" algn="l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Building the Future</a:t>
            </a:r>
          </a:p>
          <a:p>
            <a:pPr marL="1028700" lvl="2" indent="-457200" algn="l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Adopt-A-Highway</a:t>
            </a:r>
          </a:p>
          <a:p>
            <a:pPr marL="571500" lvl="2" algn="l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</a:pPr>
            <a:endParaRPr lang="en-US" dirty="0">
              <a:solidFill>
                <a:srgbClr val="000000"/>
              </a:solidFill>
              <a:latin typeface="Arial" charset="0"/>
            </a:endParaRPr>
          </a:p>
          <a:p>
            <a:pPr marL="114300" lvl="1" algn="l" eaLnBrk="1" hangingPunct="1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</a:pPr>
            <a:r>
              <a:rPr lang="en-US" sz="2000" dirty="0">
                <a:solidFill>
                  <a:schemeClr val="accent6"/>
                </a:solidFill>
                <a:latin typeface="Arial" charset="0"/>
              </a:rPr>
              <a:t>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5590" y="1752600"/>
            <a:ext cx="2556820" cy="19176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699" y="5120201"/>
            <a:ext cx="3314448" cy="21949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3467100"/>
            <a:ext cx="2743200" cy="1828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DSCN2077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3800" y="5200650"/>
            <a:ext cx="2819400" cy="21145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ctrTitle"/>
          </p:nvPr>
        </p:nvSpPr>
        <p:spPr>
          <a:xfrm>
            <a:off x="136085" y="206375"/>
            <a:ext cx="6438900" cy="784225"/>
          </a:xfrm>
        </p:spPr>
        <p:txBody>
          <a:bodyPr lIns="0" tIns="0" rIns="0" bIns="0"/>
          <a:lstStyle/>
          <a:p>
            <a:pPr eaLnBrk="1" hangingPunct="1">
              <a:lnSpc>
                <a:spcPct val="95000"/>
              </a:lnSpc>
            </a:pPr>
            <a:r>
              <a:rPr lang="en-US" sz="4900" dirty="0">
                <a:solidFill>
                  <a:srgbClr val="000000"/>
                </a:solidFill>
                <a:latin typeface="Arial" charset="0"/>
              </a:rPr>
              <a:t>How To Get Involved</a:t>
            </a:r>
          </a:p>
        </p:txBody>
      </p:sp>
      <p:sp>
        <p:nvSpPr>
          <p:cNvPr id="25603" name="Text Box 4"/>
          <p:cNvSpPr txBox="1">
            <a:spLocks noChangeArrowheads="1"/>
          </p:cNvSpPr>
          <p:nvPr/>
        </p:nvSpPr>
        <p:spPr bwMode="auto">
          <a:xfrm>
            <a:off x="350618" y="1295400"/>
            <a:ext cx="6007100" cy="6012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572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114300" lvl="1" indent="0" eaLnBrk="1" hangingPunct="1">
              <a:lnSpc>
                <a:spcPct val="95000"/>
              </a:lnSpc>
              <a:buClr>
                <a:srgbClr val="000000"/>
              </a:buClr>
              <a:buSzPct val="100000"/>
            </a:pPr>
            <a:r>
              <a:rPr lang="en-US" sz="3100" b="1" dirty="0">
                <a:solidFill>
                  <a:srgbClr val="000000"/>
                </a:solidFill>
                <a:latin typeface="Arial" charset="0"/>
              </a:rPr>
              <a:t>Cabinet</a:t>
            </a:r>
            <a:endParaRPr lang="en-US" b="1" dirty="0"/>
          </a:p>
          <a:p>
            <a:pPr marL="571500" lvl="2" indent="0" eaLnBrk="1" hangingPunct="1">
              <a:lnSpc>
                <a:spcPct val="95000"/>
              </a:lnSpc>
              <a:buClr>
                <a:srgbClr val="000000"/>
              </a:buClr>
              <a:buSzPct val="80000"/>
            </a:pPr>
            <a:r>
              <a:rPr lang="en-US" sz="2700" dirty="0">
                <a:solidFill>
                  <a:srgbClr val="000000"/>
                </a:solidFill>
                <a:latin typeface="Arial" charset="0"/>
              </a:rPr>
              <a:t>Elections at end of each semester</a:t>
            </a:r>
          </a:p>
          <a:p>
            <a:pPr marL="571500" lvl="2" indent="0" eaLnBrk="1" hangingPunct="1">
              <a:lnSpc>
                <a:spcPct val="95000"/>
              </a:lnSpc>
              <a:buClr>
                <a:srgbClr val="000000"/>
              </a:buClr>
              <a:buSzPct val="80000"/>
            </a:pPr>
            <a:endParaRPr lang="en-US" sz="1800" dirty="0"/>
          </a:p>
          <a:p>
            <a:pPr marL="114300" lvl="1" indent="0" eaLnBrk="1" hangingPunct="1">
              <a:lnSpc>
                <a:spcPct val="95000"/>
              </a:lnSpc>
              <a:buClr>
                <a:srgbClr val="000000"/>
              </a:buClr>
              <a:buSzPct val="100000"/>
            </a:pPr>
            <a:r>
              <a:rPr lang="en-US" sz="3100" b="1" dirty="0">
                <a:solidFill>
                  <a:srgbClr val="000000"/>
                </a:solidFill>
                <a:latin typeface="Arial" charset="0"/>
              </a:rPr>
              <a:t>General Meetings</a:t>
            </a:r>
          </a:p>
          <a:p>
            <a:pPr marL="514350" lvl="2" indent="0" eaLnBrk="1" hangingPunct="1">
              <a:lnSpc>
                <a:spcPct val="95000"/>
              </a:lnSpc>
              <a:buClr>
                <a:srgbClr val="000000"/>
              </a:buClr>
              <a:buSzPct val="100000"/>
            </a:pPr>
            <a:r>
              <a:rPr lang="en-US" sz="2700" dirty="0">
                <a:solidFill>
                  <a:srgbClr val="000000"/>
                </a:solidFill>
                <a:latin typeface="Arial" charset="0"/>
              </a:rPr>
              <a:t>Every other week </a:t>
            </a:r>
            <a:r>
              <a:rPr lang="mr-IN" sz="2700" dirty="0">
                <a:solidFill>
                  <a:srgbClr val="000000"/>
                </a:solidFill>
                <a:latin typeface="Arial" charset="0"/>
              </a:rPr>
              <a:t>–</a:t>
            </a:r>
            <a:r>
              <a:rPr lang="en-US" sz="2700" dirty="0">
                <a:solidFill>
                  <a:srgbClr val="000000"/>
                </a:solidFill>
                <a:latin typeface="Arial" charset="0"/>
              </a:rPr>
              <a:t> often with guest speakers</a:t>
            </a:r>
          </a:p>
          <a:p>
            <a:pPr marL="514350" lvl="2" indent="0" eaLnBrk="1" hangingPunct="1">
              <a:lnSpc>
                <a:spcPct val="95000"/>
              </a:lnSpc>
              <a:buClr>
                <a:srgbClr val="000000"/>
              </a:buClr>
              <a:buSzPct val="100000"/>
            </a:pPr>
            <a:endParaRPr lang="en-US" sz="1800" dirty="0">
              <a:solidFill>
                <a:srgbClr val="000000"/>
              </a:solidFill>
              <a:latin typeface="Arial" charset="0"/>
            </a:endParaRPr>
          </a:p>
          <a:p>
            <a:pPr marL="114300" lvl="1" indent="0" eaLnBrk="1" hangingPunct="1">
              <a:lnSpc>
                <a:spcPct val="95000"/>
              </a:lnSpc>
              <a:buClr>
                <a:srgbClr val="000000"/>
              </a:buClr>
              <a:buSzPct val="100000"/>
            </a:pPr>
            <a:r>
              <a:rPr lang="en-US" sz="3100" b="1" dirty="0">
                <a:solidFill>
                  <a:srgbClr val="000000"/>
                </a:solidFill>
                <a:latin typeface="Arial" charset="0"/>
              </a:rPr>
              <a:t>Committee Meetings</a:t>
            </a:r>
            <a:endParaRPr lang="en-US" b="1" dirty="0"/>
          </a:p>
          <a:p>
            <a:pPr marL="571500" lvl="2" indent="0" eaLnBrk="1" hangingPunct="1">
              <a:lnSpc>
                <a:spcPct val="95000"/>
              </a:lnSpc>
              <a:buClr>
                <a:srgbClr val="000000"/>
              </a:buClr>
              <a:buSzPct val="80000"/>
            </a:pPr>
            <a:r>
              <a:rPr lang="en-US" sz="2700" dirty="0">
                <a:solidFill>
                  <a:srgbClr val="000000"/>
                </a:solidFill>
                <a:latin typeface="Arial" charset="0"/>
              </a:rPr>
              <a:t>Chapter projects, Initiation, Chapter Improvement</a:t>
            </a:r>
          </a:p>
          <a:p>
            <a:pPr marL="571500" lvl="2" indent="0" eaLnBrk="1" hangingPunct="1">
              <a:lnSpc>
                <a:spcPct val="95000"/>
              </a:lnSpc>
              <a:buClr>
                <a:srgbClr val="000000"/>
              </a:buClr>
              <a:buSzPct val="80000"/>
            </a:pPr>
            <a:endParaRPr lang="en-US" sz="1800" dirty="0"/>
          </a:p>
          <a:p>
            <a:pPr marL="114300" lvl="1" indent="0" eaLnBrk="1" hangingPunct="1">
              <a:lnSpc>
                <a:spcPct val="95000"/>
              </a:lnSpc>
              <a:buClr>
                <a:srgbClr val="000000"/>
              </a:buClr>
              <a:buSzPct val="100000"/>
            </a:pPr>
            <a:r>
              <a:rPr lang="en-US" sz="3100" b="1" dirty="0">
                <a:solidFill>
                  <a:srgbClr val="000000"/>
                </a:solidFill>
                <a:latin typeface="Arial" charset="0"/>
              </a:rPr>
              <a:t>Service Projects</a:t>
            </a:r>
          </a:p>
          <a:p>
            <a:pPr marL="114300" lvl="1" indent="0" eaLnBrk="1" hangingPunct="1">
              <a:lnSpc>
                <a:spcPct val="95000"/>
              </a:lnSpc>
              <a:buClr>
                <a:srgbClr val="000000"/>
              </a:buClr>
              <a:buSzPct val="100000"/>
            </a:pPr>
            <a:endParaRPr lang="en-US" sz="1800" b="1" dirty="0"/>
          </a:p>
          <a:p>
            <a:pPr marL="114300" lvl="1" indent="0" eaLnBrk="1" hangingPunct="1">
              <a:lnSpc>
                <a:spcPct val="95000"/>
              </a:lnSpc>
              <a:buClr>
                <a:srgbClr val="000000"/>
              </a:buClr>
              <a:buSzPct val="100000"/>
            </a:pPr>
            <a:r>
              <a:rPr lang="en-US" sz="3100" b="1" dirty="0">
                <a:solidFill>
                  <a:srgbClr val="000000"/>
                </a:solidFill>
                <a:latin typeface="Arial" charset="0"/>
              </a:rPr>
              <a:t>Small Group Leadership</a:t>
            </a:r>
          </a:p>
          <a:p>
            <a:pPr marL="114300" lvl="1" indent="0" eaLnBrk="1" hangingPunct="1">
              <a:lnSpc>
                <a:spcPct val="95000"/>
              </a:lnSpc>
              <a:buClr>
                <a:srgbClr val="000000"/>
              </a:buClr>
              <a:buSzPct val="100000"/>
            </a:pPr>
            <a:endParaRPr lang="en-US" sz="1800" b="1" dirty="0">
              <a:solidFill>
                <a:srgbClr val="000000"/>
              </a:solidFill>
              <a:latin typeface="Arial" charset="0"/>
            </a:endParaRPr>
          </a:p>
          <a:p>
            <a:pPr marL="114300" lvl="1" indent="0" eaLnBrk="1" hangingPunct="1">
              <a:lnSpc>
                <a:spcPct val="95000"/>
              </a:lnSpc>
              <a:buClr>
                <a:srgbClr val="000000"/>
              </a:buClr>
              <a:buSzPct val="100000"/>
            </a:pPr>
            <a:r>
              <a:rPr lang="en-US" sz="3100" b="1" dirty="0">
                <a:solidFill>
                  <a:srgbClr val="000000"/>
                </a:solidFill>
                <a:latin typeface="Arial" charset="0"/>
              </a:rPr>
              <a:t>Professional Skills Workshops</a:t>
            </a:r>
          </a:p>
        </p:txBody>
      </p:sp>
      <p:pic>
        <p:nvPicPr>
          <p:cNvPr id="2560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0"/>
            <a:ext cx="3587750" cy="762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75519" y="304800"/>
            <a:ext cx="8208962" cy="1165225"/>
          </a:xfrm>
        </p:spPr>
        <p:txBody>
          <a:bodyPr lIns="0" tIns="0" rIns="0" bIns="0"/>
          <a:lstStyle/>
          <a:p>
            <a:pPr eaLnBrk="1" hangingPunct="1">
              <a:lnSpc>
                <a:spcPct val="95000"/>
              </a:lnSpc>
            </a:pPr>
            <a:r>
              <a:rPr lang="en-US" sz="4900" dirty="0">
                <a:solidFill>
                  <a:srgbClr val="000000"/>
                </a:solidFill>
                <a:latin typeface="Arial" charset="0"/>
              </a:rPr>
              <a:t>Initiation Process Overview</a:t>
            </a: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508000" y="1676400"/>
            <a:ext cx="9144000" cy="5676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572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114300" lvl="1" indent="0" eaLnBrk="1" hangingPunct="1">
              <a:lnSpc>
                <a:spcPct val="95000"/>
              </a:lnSpc>
              <a:buClr>
                <a:srgbClr val="000000"/>
              </a:buClr>
              <a:buSzPct val="100000"/>
            </a:pPr>
            <a:r>
              <a:rPr lang="en-US" sz="3600" dirty="0">
                <a:solidFill>
                  <a:srgbClr val="000000"/>
                </a:solidFill>
                <a:latin typeface="Arial" charset="0"/>
              </a:rPr>
              <a:t>Completing the activities demonstrates:</a:t>
            </a:r>
          </a:p>
          <a:p>
            <a:pPr marL="114300" lvl="1" indent="0" eaLnBrk="1" hangingPunct="1">
              <a:lnSpc>
                <a:spcPct val="95000"/>
              </a:lnSpc>
              <a:buClr>
                <a:srgbClr val="000000"/>
              </a:buClr>
              <a:buSzPct val="100000"/>
            </a:pPr>
            <a:endParaRPr lang="en-US" dirty="0"/>
          </a:p>
          <a:p>
            <a:pPr marL="1028700" lvl="2" indent="-457200" eaLnBrk="1" hangingPunct="1">
              <a:lnSpc>
                <a:spcPct val="95000"/>
              </a:lnSpc>
              <a:buClr>
                <a:srgbClr val="000000"/>
              </a:buClr>
              <a:buSzPct val="80000"/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000000"/>
                </a:solidFill>
                <a:latin typeface="Arial" charset="0"/>
              </a:rPr>
              <a:t>Character</a:t>
            </a:r>
            <a:endParaRPr lang="en-US" dirty="0"/>
          </a:p>
          <a:p>
            <a:pPr marL="1028700" lvl="2" indent="-457200" eaLnBrk="1" hangingPunct="1">
              <a:lnSpc>
                <a:spcPct val="95000"/>
              </a:lnSpc>
              <a:buClr>
                <a:srgbClr val="000000"/>
              </a:buClr>
              <a:buSzPct val="80000"/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000000"/>
                </a:solidFill>
                <a:latin typeface="Arial" charset="0"/>
              </a:rPr>
              <a:t>Commitment to Service</a:t>
            </a:r>
            <a:endParaRPr lang="en-US" dirty="0"/>
          </a:p>
          <a:p>
            <a:pPr marL="1028700" lvl="2" indent="-457200" eaLnBrk="1" hangingPunct="1">
              <a:lnSpc>
                <a:spcPct val="95000"/>
              </a:lnSpc>
              <a:buClr>
                <a:srgbClr val="000000"/>
              </a:buClr>
              <a:buSzPct val="80000"/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000000"/>
                </a:solidFill>
                <a:latin typeface="Arial" charset="0"/>
              </a:rPr>
              <a:t>Leadership</a:t>
            </a:r>
            <a:endParaRPr lang="en-US" dirty="0"/>
          </a:p>
          <a:p>
            <a:pPr marL="1028700" lvl="2" indent="-457200" eaLnBrk="1" hangingPunct="1">
              <a:lnSpc>
                <a:spcPct val="95000"/>
              </a:lnSpc>
              <a:buClr>
                <a:srgbClr val="000000"/>
              </a:buClr>
              <a:buSzPct val="80000"/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000000"/>
                </a:solidFill>
                <a:latin typeface="Arial" charset="0"/>
              </a:rPr>
              <a:t>Dedication</a:t>
            </a:r>
          </a:p>
          <a:p>
            <a:pPr marL="1028700" lvl="2" indent="-457200" eaLnBrk="1" hangingPunct="1">
              <a:lnSpc>
                <a:spcPct val="95000"/>
              </a:lnSpc>
              <a:buClr>
                <a:srgbClr val="000000"/>
              </a:buClr>
              <a:buSzPct val="80000"/>
              <a:buFont typeface="Arial" panose="020B0604020202020204" pitchFamily="34" charset="0"/>
              <a:buChar char="•"/>
            </a:pPr>
            <a:endParaRPr lang="en-US" dirty="0"/>
          </a:p>
          <a:p>
            <a:pPr marL="114300" lvl="1" indent="0" algn="ctr" eaLnBrk="1" hangingPunct="1">
              <a:lnSpc>
                <a:spcPct val="95000"/>
              </a:lnSpc>
              <a:buClr>
                <a:srgbClr val="000000"/>
              </a:buClr>
              <a:buSzPct val="100000"/>
            </a:pPr>
            <a:endParaRPr lang="en-US" sz="3600" b="1" dirty="0">
              <a:solidFill>
                <a:srgbClr val="000000"/>
              </a:solidFill>
              <a:latin typeface="Arial" charset="0"/>
            </a:endParaRPr>
          </a:p>
          <a:p>
            <a:pPr marL="114300" lvl="1" indent="0" algn="ctr" eaLnBrk="1" hangingPunct="1">
              <a:lnSpc>
                <a:spcPct val="95000"/>
              </a:lnSpc>
              <a:buClr>
                <a:srgbClr val="000000"/>
              </a:buClr>
              <a:buSzPct val="100000"/>
            </a:pPr>
            <a:r>
              <a:rPr lang="en-US" sz="3600" b="1" dirty="0">
                <a:solidFill>
                  <a:srgbClr val="000000"/>
                </a:solidFill>
                <a:latin typeface="Arial" charset="0"/>
              </a:rPr>
              <a:t>Payment of fee is only part of membership</a:t>
            </a:r>
            <a:r>
              <a:rPr lang="en-US" sz="3600" dirty="0">
                <a:solidFill>
                  <a:srgbClr val="000000"/>
                </a:solidFill>
                <a:latin typeface="Arial" charset="0"/>
              </a:rPr>
              <a:t>; active participation in initiation activities is essential</a:t>
            </a:r>
            <a:endParaRPr lang="en-US" dirty="0"/>
          </a:p>
          <a:p>
            <a:pPr eaLnBrk="1" hangingPunct="1">
              <a:lnSpc>
                <a:spcPct val="95000"/>
              </a:lnSpc>
              <a:buClr>
                <a:srgbClr val="000000"/>
              </a:buClr>
              <a:buSzPct val="100000"/>
            </a:pPr>
            <a:endParaRPr lang="en-US" sz="360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012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69839" y="4796900"/>
            <a:ext cx="2421891" cy="16039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Rectangle 1"/>
          <p:cNvSpPr>
            <a:spLocks noGrp="1" noChangeArrowheads="1"/>
          </p:cNvSpPr>
          <p:nvPr>
            <p:ph type="ctrTitle"/>
          </p:nvPr>
        </p:nvSpPr>
        <p:spPr>
          <a:xfrm>
            <a:off x="0" y="290587"/>
            <a:ext cx="10159999" cy="990600"/>
          </a:xfrm>
        </p:spPr>
        <p:txBody>
          <a:bodyPr lIns="0" tIns="0" rIns="0" bIns="0"/>
          <a:lstStyle/>
          <a:p>
            <a:pPr eaLnBrk="1" hangingPunct="1">
              <a:lnSpc>
                <a:spcPct val="95000"/>
              </a:lnSpc>
            </a:pPr>
            <a:r>
              <a:rPr lang="en-US" sz="4900" dirty="0">
                <a:solidFill>
                  <a:srgbClr val="000000"/>
                </a:solidFill>
                <a:latin typeface="Arial" charset="0"/>
              </a:rPr>
              <a:t>Initiation Process Components</a:t>
            </a:r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279400" y="1309322"/>
            <a:ext cx="9055100" cy="573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114300" lvl="1" indent="0" eaLnBrk="1" hangingPunct="1">
              <a:lnSpc>
                <a:spcPct val="95000"/>
              </a:lnSpc>
              <a:buClr>
                <a:srgbClr val="000000"/>
              </a:buClr>
              <a:buSzPct val="100000"/>
            </a:pPr>
            <a:r>
              <a:rPr lang="en-US" sz="3200" dirty="0">
                <a:solidFill>
                  <a:srgbClr val="000000"/>
                </a:solidFill>
                <a:latin typeface="Arial" charset="0"/>
              </a:rPr>
              <a:t>Participate in at least:</a:t>
            </a:r>
          </a:p>
          <a:p>
            <a:pPr marL="114300" lvl="1" indent="0" eaLnBrk="1" hangingPunct="1">
              <a:lnSpc>
                <a:spcPct val="95000"/>
              </a:lnSpc>
              <a:buClr>
                <a:srgbClr val="000000"/>
              </a:buClr>
              <a:buSzPct val="100000"/>
            </a:pPr>
            <a:endParaRPr lang="en-US" sz="3200" dirty="0">
              <a:solidFill>
                <a:srgbClr val="000000"/>
              </a:solidFill>
              <a:latin typeface="Arial" charset="0"/>
            </a:endParaRPr>
          </a:p>
          <a:p>
            <a:pPr marL="685800" lvl="1" indent="-571500" eaLnBrk="1" hangingPunct="1">
              <a:lnSpc>
                <a:spcPct val="95000"/>
              </a:lnSpc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0000"/>
                </a:solidFill>
                <a:latin typeface="Arial" charset="0"/>
              </a:rPr>
              <a:t>Three Small Group Meetings</a:t>
            </a:r>
            <a:endParaRPr lang="en-US" sz="3200" dirty="0"/>
          </a:p>
          <a:p>
            <a:pPr marL="685800" lvl="1" indent="-571500" eaLnBrk="1" hangingPunct="1">
              <a:lnSpc>
                <a:spcPct val="95000"/>
              </a:lnSpc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0000"/>
                </a:solidFill>
                <a:latin typeface="Arial" charset="0"/>
              </a:rPr>
              <a:t>One Engineering Futures Session</a:t>
            </a:r>
            <a:endParaRPr lang="en-US" sz="3200" dirty="0"/>
          </a:p>
          <a:p>
            <a:pPr marL="685800" lvl="1" indent="-571500" eaLnBrk="1" hangingPunct="1">
              <a:lnSpc>
                <a:spcPct val="95000"/>
              </a:lnSpc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0000"/>
                </a:solidFill>
                <a:latin typeface="Arial" charset="0"/>
              </a:rPr>
              <a:t>Service Projects (2 hours)</a:t>
            </a:r>
            <a:endParaRPr lang="en-US" sz="3200" dirty="0"/>
          </a:p>
          <a:p>
            <a:pPr marL="685800" lvl="1" indent="-571500" eaLnBrk="1" hangingPunct="1">
              <a:lnSpc>
                <a:spcPct val="95000"/>
              </a:lnSpc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0000"/>
                </a:solidFill>
                <a:latin typeface="Arial" charset="0"/>
              </a:rPr>
              <a:t>One General Meeting/Presentation</a:t>
            </a:r>
            <a:endParaRPr lang="en-US" sz="3200" dirty="0"/>
          </a:p>
          <a:p>
            <a:pPr marL="685800" lvl="1" indent="-571500" eaLnBrk="1" hangingPunct="1">
              <a:lnSpc>
                <a:spcPct val="95000"/>
              </a:lnSpc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0000"/>
                </a:solidFill>
                <a:latin typeface="Arial" charset="0"/>
              </a:rPr>
              <a:t>One Committee Meeting</a:t>
            </a:r>
            <a:endParaRPr lang="en-US" sz="3200" dirty="0"/>
          </a:p>
          <a:p>
            <a:pPr marL="685800" lvl="1" indent="-571500" eaLnBrk="1" hangingPunct="1">
              <a:lnSpc>
                <a:spcPct val="95000"/>
              </a:lnSpc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0000"/>
                </a:solidFill>
                <a:latin typeface="Arial" charset="0"/>
              </a:rPr>
              <a:t>Bent Polishing</a:t>
            </a:r>
            <a:endParaRPr lang="en-US" sz="3200" dirty="0"/>
          </a:p>
          <a:p>
            <a:pPr marL="685800" lvl="1" indent="-571500" eaLnBrk="1" hangingPunct="1">
              <a:lnSpc>
                <a:spcPct val="95000"/>
              </a:lnSpc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0000"/>
                </a:solidFill>
                <a:latin typeface="Arial" charset="0"/>
              </a:rPr>
              <a:t>Quiz</a:t>
            </a:r>
            <a:endParaRPr lang="en-US" sz="3200" dirty="0"/>
          </a:p>
          <a:p>
            <a:pPr marL="685800" lvl="1" indent="-571500" eaLnBrk="1" hangingPunct="1">
              <a:lnSpc>
                <a:spcPct val="95000"/>
              </a:lnSpc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0000"/>
                </a:solidFill>
                <a:latin typeface="Arial" charset="0"/>
              </a:rPr>
              <a:t>Initiation Ceremony</a:t>
            </a:r>
          </a:p>
          <a:p>
            <a:pPr lvl="1" eaLnBrk="1" hangingPunct="1">
              <a:lnSpc>
                <a:spcPct val="95000"/>
              </a:lnSpc>
              <a:buClr>
                <a:srgbClr val="000000"/>
              </a:buClr>
              <a:buSzPct val="100000"/>
              <a:buFontTx/>
              <a:buChar char="•"/>
            </a:pPr>
            <a:endParaRPr lang="en-US" sz="3600" dirty="0">
              <a:solidFill>
                <a:srgbClr val="000000"/>
              </a:solidFill>
              <a:latin typeface="Arial" charset="0"/>
            </a:endParaRPr>
          </a:p>
          <a:p>
            <a:pPr marL="114300" lvl="1" indent="0" eaLnBrk="1" hangingPunct="1">
              <a:lnSpc>
                <a:spcPct val="95000"/>
              </a:lnSpc>
              <a:buClr>
                <a:srgbClr val="000000"/>
              </a:buClr>
              <a:buSzPct val="100000"/>
            </a:pPr>
            <a:r>
              <a:rPr lang="en-US" sz="3600" dirty="0">
                <a:solidFill>
                  <a:srgbClr val="000000"/>
                </a:solidFill>
                <a:latin typeface="Arial" charset="0"/>
              </a:rPr>
              <a:t>13-15 hours overall...</a:t>
            </a:r>
          </a:p>
        </p:txBody>
      </p:sp>
      <p:pic>
        <p:nvPicPr>
          <p:cNvPr id="21509" name="Picture 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63221" y="1562175"/>
            <a:ext cx="2620169" cy="19651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0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5658" y="4297479"/>
            <a:ext cx="1789112" cy="23939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ChangeArrowheads="1"/>
          </p:cNvSpPr>
          <p:nvPr>
            <p:ph type="ctrTitle"/>
          </p:nvPr>
        </p:nvSpPr>
        <p:spPr>
          <a:xfrm>
            <a:off x="0" y="304800"/>
            <a:ext cx="10160000" cy="1168400"/>
          </a:xfrm>
        </p:spPr>
        <p:txBody>
          <a:bodyPr lIns="0" tIns="0" rIns="0" bIns="0"/>
          <a:lstStyle/>
          <a:p>
            <a:pPr eaLnBrk="1" hangingPunct="1">
              <a:lnSpc>
                <a:spcPct val="95000"/>
              </a:lnSpc>
            </a:pPr>
            <a:r>
              <a:rPr lang="en-US" sz="4900" dirty="0">
                <a:solidFill>
                  <a:srgbClr val="000000"/>
                </a:solidFill>
                <a:latin typeface="Arial" charset="0"/>
              </a:rPr>
              <a:t>Initiate Small Groups</a:t>
            </a:r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2647951" y="1551745"/>
            <a:ext cx="7512049" cy="5490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114300" lvl="1" indent="0" eaLnBrk="1" hangingPunct="1">
              <a:lnSpc>
                <a:spcPct val="120000"/>
              </a:lnSpc>
              <a:buClr>
                <a:srgbClr val="000000"/>
              </a:buClr>
              <a:buSzPct val="100000"/>
            </a:pPr>
            <a:r>
              <a:rPr lang="en-US" sz="2900" b="1" dirty="0">
                <a:solidFill>
                  <a:srgbClr val="000000"/>
                </a:solidFill>
                <a:latin typeface="Arial" charset="0"/>
              </a:rPr>
              <a:t>Fall Semester Small Groups include planning for:</a:t>
            </a:r>
          </a:p>
          <a:p>
            <a:pPr marL="571500" lvl="1" indent="-457200" eaLnBrk="1" hangingPunct="1">
              <a:lnSpc>
                <a:spcPct val="120000"/>
              </a:lnSpc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Audio/Visual TBP Academy 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(Mon. </a:t>
            </a:r>
            <a:r>
              <a:rPr lang="en-US" smtClean="0">
                <a:solidFill>
                  <a:srgbClr val="000000"/>
                </a:solidFill>
                <a:latin typeface="Arial" charset="0"/>
              </a:rPr>
              <a:t>6:10-7pm)</a:t>
            </a:r>
            <a:endParaRPr lang="en-US" dirty="0">
              <a:solidFill>
                <a:srgbClr val="000000"/>
              </a:solidFill>
              <a:latin typeface="Arial" charset="0"/>
            </a:endParaRPr>
          </a:p>
          <a:p>
            <a:pPr marL="571500" lvl="1" indent="-457200" eaLnBrk="1" hangingPunct="1">
              <a:lnSpc>
                <a:spcPct val="120000"/>
              </a:lnSpc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Company Visits/Tours (TBA)</a:t>
            </a:r>
          </a:p>
          <a:p>
            <a:pPr marL="571500" lvl="1" indent="-457200" eaLnBrk="1" hangingPunct="1">
              <a:lnSpc>
                <a:spcPct val="120000"/>
              </a:lnSpc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 err="1">
                <a:solidFill>
                  <a:srgbClr val="000000"/>
                </a:solidFill>
                <a:latin typeface="Arial" charset="0"/>
              </a:rPr>
              <a:t>MindSET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 K-12 Outreach (Tues. 2:10-3pm)</a:t>
            </a:r>
          </a:p>
          <a:p>
            <a:pPr marL="571500" lvl="1" indent="-457200" eaLnBrk="1" hangingPunct="1">
              <a:lnSpc>
                <a:spcPct val="120000"/>
              </a:lnSpc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Planning a Scholars Event (Wed. 7:10-8pm)</a:t>
            </a:r>
          </a:p>
          <a:p>
            <a:pPr marL="571500" lvl="1" indent="-457200" eaLnBrk="1" hangingPunct="1">
              <a:lnSpc>
                <a:spcPct val="120000"/>
              </a:lnSpc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Planning a Social Event (Wed. 4:10-5pm)</a:t>
            </a:r>
          </a:p>
          <a:p>
            <a:pPr marL="571500" lvl="1" indent="-457200" eaLnBrk="1" hangingPunct="1">
              <a:lnSpc>
                <a:spcPct val="120000"/>
              </a:lnSpc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Service Project Development (Tues. 5:10-6pm)</a:t>
            </a:r>
          </a:p>
          <a:p>
            <a:pPr marL="571500" lvl="1" indent="-457200" eaLnBrk="1" hangingPunct="1">
              <a:lnSpc>
                <a:spcPct val="120000"/>
              </a:lnSpc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Tau Beta Pi Marketing (Mon. 7:10-8pm)</a:t>
            </a:r>
          </a:p>
          <a:p>
            <a:pPr marL="571500" lvl="1" indent="-457200" eaLnBrk="1" hangingPunct="1">
              <a:lnSpc>
                <a:spcPct val="120000"/>
              </a:lnSpc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Website Redesign (Mon. 7:10-8)</a:t>
            </a:r>
          </a:p>
          <a:p>
            <a:pPr marL="571500" lvl="1" indent="-457200" eaLnBrk="1" hangingPunct="1">
              <a:lnSpc>
                <a:spcPct val="120000"/>
              </a:lnSpc>
              <a:buClr>
                <a:srgbClr val="000000"/>
              </a:buClr>
              <a:buSzPct val="100000"/>
              <a:buFont typeface="Arial"/>
              <a:buChar char="•"/>
            </a:pPr>
            <a:endParaRPr lang="en-US" dirty="0">
              <a:solidFill>
                <a:srgbClr val="000000"/>
              </a:solidFill>
              <a:latin typeface="Arial" charset="0"/>
            </a:endParaRPr>
          </a:p>
          <a:p>
            <a:pPr marL="571500" lvl="1" indent="-457200" eaLnBrk="1" hangingPunct="1">
              <a:lnSpc>
                <a:spcPct val="120000"/>
              </a:lnSpc>
              <a:buClr>
                <a:srgbClr val="000000"/>
              </a:buClr>
              <a:buSzPct val="100000"/>
              <a:buFont typeface="Arial"/>
              <a:buChar char="•"/>
            </a:pP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7" name="Picture 6" descr="BuildingTheFuture-5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203200" y="3505200"/>
            <a:ext cx="2279374" cy="1828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" name="Picture 1" descr="Pi Mile Run pic1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1752600"/>
            <a:ext cx="2299799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Picture 3" descr="FAC Pizza Party pic01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5638800"/>
            <a:ext cx="2299799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3217</TotalTime>
  <Words>771</Words>
  <Application>Microsoft Macintosh PowerPoint</Application>
  <PresentationFormat>Custom</PresentationFormat>
  <Paragraphs>171</Paragraphs>
  <Slides>16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Default Design</vt:lpstr>
      <vt:lpstr>Tau Beta Pi Initiate Pizza Party &amp; Information Session</vt:lpstr>
      <vt:lpstr>PowerPoint Presentation</vt:lpstr>
      <vt:lpstr>Why TBP?</vt:lpstr>
      <vt:lpstr>Tau Beta Pi at Iowa State</vt:lpstr>
      <vt:lpstr>Service Projects</vt:lpstr>
      <vt:lpstr>How To Get Involved</vt:lpstr>
      <vt:lpstr>Initiation Process Overview</vt:lpstr>
      <vt:lpstr>Initiation Process Components</vt:lpstr>
      <vt:lpstr>Initiate Small Groups</vt:lpstr>
      <vt:lpstr>Initiation Process Explanations</vt:lpstr>
      <vt:lpstr>Where does my initiation fee go?</vt:lpstr>
      <vt:lpstr>Benefits of Membership</vt:lpstr>
      <vt:lpstr>Benefits of Membership</vt:lpstr>
      <vt:lpstr>Next Steps</vt:lpstr>
      <vt:lpstr>Connect with us!</vt:lpstr>
      <vt:lpstr>Questions?  Feel free to contact:    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</dc:creator>
  <cp:lastModifiedBy>LeVern Faidley</cp:lastModifiedBy>
  <cp:revision>220</cp:revision>
  <dcterms:created xsi:type="dcterms:W3CDTF">2004-05-06T09:28:21Z</dcterms:created>
  <dcterms:modified xsi:type="dcterms:W3CDTF">2018-09-20T21:57:30Z</dcterms:modified>
</cp:coreProperties>
</file>